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sldSz cx="18288000" cy="10287000"/>
  <p:notesSz cx="6858000" cy="9144000"/>
  <p:embeddedFontLst>
    <p:embeddedFont>
      <p:font typeface="Archivo Black" panose="020B0604020202020204" charset="0"/>
      <p:regular r:id="rId12"/>
    </p:embeddedFont>
    <p:embeddedFont>
      <p:font typeface="Calibri" panose="020F0502020204030204" pitchFamily="34" charset="0"/>
      <p:regular r:id="rId13"/>
      <p:bold r:id="rId14"/>
      <p:italic r:id="rId15"/>
      <p:boldItalic r:id="rId16"/>
    </p:embeddedFont>
    <p:embeddedFont>
      <p:font typeface="Garet" panose="020B0604020202020204" charset="0"/>
      <p:regular r:id="rId17"/>
    </p:embeddedFont>
    <p:embeddedFont>
      <p:font typeface="Garet Bold" panose="020B0604020202020204" charset="0"/>
      <p:regular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99" autoAdjust="0"/>
    <p:restoredTop sz="94622" autoAdjust="0"/>
  </p:normalViewPr>
  <p:slideViewPr>
    <p:cSldViewPr>
      <p:cViewPr varScale="1">
        <p:scale>
          <a:sx n="54" d="100"/>
          <a:sy n="54" d="100"/>
        </p:scale>
        <p:origin x="778"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font" Target="fonts/font5.fntdata"/><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4/5/2025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4/5/2025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4/5/2025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4/5/2025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17.jpe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364" b="-3364"/>
            </a:stretch>
          </a:blipFill>
        </p:spPr>
      </p:sp>
      <p:sp>
        <p:nvSpPr>
          <p:cNvPr id="3" name="Freeform 3"/>
          <p:cNvSpPr/>
          <p:nvPr/>
        </p:nvSpPr>
        <p:spPr>
          <a:xfrm>
            <a:off x="1378762" y="4178168"/>
            <a:ext cx="2646481" cy="1930663"/>
          </a:xfrm>
          <a:custGeom>
            <a:avLst/>
            <a:gdLst/>
            <a:ahLst/>
            <a:cxnLst/>
            <a:rect l="l" t="t" r="r" b="b"/>
            <a:pathLst>
              <a:path w="2646481" h="1930663">
                <a:moveTo>
                  <a:pt x="0" y="0"/>
                </a:moveTo>
                <a:lnTo>
                  <a:pt x="2646481" y="0"/>
                </a:lnTo>
                <a:lnTo>
                  <a:pt x="2646481" y="1930664"/>
                </a:lnTo>
                <a:lnTo>
                  <a:pt x="0" y="1930664"/>
                </a:lnTo>
                <a:lnTo>
                  <a:pt x="0" y="0"/>
                </a:lnTo>
                <a:close/>
              </a:path>
            </a:pathLst>
          </a:custGeom>
          <a:blipFill>
            <a:blip r:embed="rId3"/>
            <a:stretch>
              <a:fillRect/>
            </a:stretch>
          </a:blipFill>
        </p:spPr>
      </p:sp>
      <p:sp>
        <p:nvSpPr>
          <p:cNvPr id="4" name="Freeform 4"/>
          <p:cNvSpPr/>
          <p:nvPr/>
        </p:nvSpPr>
        <p:spPr>
          <a:xfrm>
            <a:off x="14308329" y="4178168"/>
            <a:ext cx="2344492" cy="2315186"/>
          </a:xfrm>
          <a:custGeom>
            <a:avLst/>
            <a:gdLst/>
            <a:ahLst/>
            <a:cxnLst/>
            <a:rect l="l" t="t" r="r" b="b"/>
            <a:pathLst>
              <a:path w="2344492" h="2315186">
                <a:moveTo>
                  <a:pt x="0" y="0"/>
                </a:moveTo>
                <a:lnTo>
                  <a:pt x="2344492" y="0"/>
                </a:lnTo>
                <a:lnTo>
                  <a:pt x="2344492" y="2315186"/>
                </a:lnTo>
                <a:lnTo>
                  <a:pt x="0" y="2315186"/>
                </a:lnTo>
                <a:lnTo>
                  <a:pt x="0" y="0"/>
                </a:lnTo>
                <a:close/>
              </a:path>
            </a:pathLst>
          </a:custGeom>
          <a:blipFill>
            <a:blip r:embed="rId4"/>
            <a:stretch>
              <a:fillRect/>
            </a:stretch>
          </a:blipFill>
        </p:spPr>
      </p:sp>
      <p:sp>
        <p:nvSpPr>
          <p:cNvPr id="5" name="Freeform 5"/>
          <p:cNvSpPr/>
          <p:nvPr/>
        </p:nvSpPr>
        <p:spPr>
          <a:xfrm>
            <a:off x="6620384" y="5067829"/>
            <a:ext cx="5205199" cy="4290179"/>
          </a:xfrm>
          <a:custGeom>
            <a:avLst/>
            <a:gdLst/>
            <a:ahLst/>
            <a:cxnLst/>
            <a:rect l="l" t="t" r="r" b="b"/>
            <a:pathLst>
              <a:path w="5205199" h="4290179">
                <a:moveTo>
                  <a:pt x="0" y="0"/>
                </a:moveTo>
                <a:lnTo>
                  <a:pt x="5205199" y="0"/>
                </a:lnTo>
                <a:lnTo>
                  <a:pt x="5205199" y="4290179"/>
                </a:lnTo>
                <a:lnTo>
                  <a:pt x="0" y="4290179"/>
                </a:lnTo>
                <a:lnTo>
                  <a:pt x="0" y="0"/>
                </a:lnTo>
                <a:close/>
              </a:path>
            </a:pathLst>
          </a:custGeom>
          <a:blipFill>
            <a:blip r:embed="rId5"/>
            <a:stretch>
              <a:fillRect r="-44017"/>
            </a:stretch>
          </a:blipFill>
        </p:spPr>
      </p:sp>
      <p:sp>
        <p:nvSpPr>
          <p:cNvPr id="6" name="TextBox 6"/>
          <p:cNvSpPr txBox="1"/>
          <p:nvPr/>
        </p:nvSpPr>
        <p:spPr>
          <a:xfrm>
            <a:off x="157968" y="7916241"/>
            <a:ext cx="6213221" cy="465768"/>
          </a:xfrm>
          <a:prstGeom prst="rect">
            <a:avLst/>
          </a:prstGeom>
        </p:spPr>
        <p:txBody>
          <a:bodyPr lIns="0" tIns="0" rIns="0" bIns="0" rtlCol="0" anchor="t">
            <a:spAutoFit/>
          </a:bodyPr>
          <a:lstStyle/>
          <a:p>
            <a:pPr marL="0" lvl="0" indent="0" algn="l">
              <a:lnSpc>
                <a:spcPts val="3839"/>
              </a:lnSpc>
              <a:spcBef>
                <a:spcPct val="0"/>
              </a:spcBef>
            </a:pPr>
            <a:r>
              <a:rPr lang="en-US" sz="2953" b="1">
                <a:solidFill>
                  <a:srgbClr val="2B2B2B"/>
                </a:solidFill>
                <a:latin typeface="Garet Bold"/>
                <a:ea typeface="Garet Bold"/>
                <a:cs typeface="Garet Bold"/>
                <a:sym typeface="Garet Bold"/>
              </a:rPr>
              <a:t>PRESENTED BY:</a:t>
            </a:r>
          </a:p>
        </p:txBody>
      </p:sp>
      <p:sp>
        <p:nvSpPr>
          <p:cNvPr id="7" name="TextBox 7"/>
          <p:cNvSpPr txBox="1"/>
          <p:nvPr/>
        </p:nvSpPr>
        <p:spPr>
          <a:xfrm>
            <a:off x="157968" y="8653909"/>
            <a:ext cx="6139307" cy="1389147"/>
          </a:xfrm>
          <a:prstGeom prst="rect">
            <a:avLst/>
          </a:prstGeom>
        </p:spPr>
        <p:txBody>
          <a:bodyPr lIns="0" tIns="0" rIns="0" bIns="0" rtlCol="0" anchor="t">
            <a:spAutoFit/>
          </a:bodyPr>
          <a:lstStyle/>
          <a:p>
            <a:pPr algn="l">
              <a:lnSpc>
                <a:spcPts val="3793"/>
              </a:lnSpc>
            </a:pPr>
            <a:r>
              <a:rPr lang="en-US" sz="2918">
                <a:solidFill>
                  <a:srgbClr val="2B2B2B"/>
                </a:solidFill>
                <a:latin typeface="Garet"/>
                <a:ea typeface="Garet"/>
                <a:cs typeface="Garet"/>
                <a:sym typeface="Garet"/>
              </a:rPr>
              <a:t>Y.CHANAKYA -623191</a:t>
            </a:r>
          </a:p>
          <a:p>
            <a:pPr algn="l">
              <a:lnSpc>
                <a:spcPts val="3793"/>
              </a:lnSpc>
            </a:pPr>
            <a:r>
              <a:rPr lang="en-US" sz="2918">
                <a:solidFill>
                  <a:srgbClr val="2B2B2B"/>
                </a:solidFill>
                <a:latin typeface="Garet"/>
                <a:ea typeface="Garet"/>
                <a:cs typeface="Garet"/>
                <a:sym typeface="Garet"/>
              </a:rPr>
              <a:t>V.JAHNAVI -623185</a:t>
            </a:r>
          </a:p>
          <a:p>
            <a:pPr marL="0" lvl="0" indent="0" algn="l">
              <a:lnSpc>
                <a:spcPts val="3793"/>
              </a:lnSpc>
              <a:spcBef>
                <a:spcPct val="0"/>
              </a:spcBef>
            </a:pPr>
            <a:endParaRPr lang="en-US" sz="2918">
              <a:solidFill>
                <a:srgbClr val="2B2B2B"/>
              </a:solidFill>
              <a:latin typeface="Garet"/>
              <a:ea typeface="Garet"/>
              <a:cs typeface="Garet"/>
              <a:sym typeface="Garet"/>
            </a:endParaRPr>
          </a:p>
        </p:txBody>
      </p:sp>
      <p:sp>
        <p:nvSpPr>
          <p:cNvPr id="8" name="TextBox 8"/>
          <p:cNvSpPr txBox="1"/>
          <p:nvPr/>
        </p:nvSpPr>
        <p:spPr>
          <a:xfrm>
            <a:off x="157968" y="3189446"/>
            <a:ext cx="18130032" cy="1819317"/>
          </a:xfrm>
          <a:prstGeom prst="rect">
            <a:avLst/>
          </a:prstGeom>
        </p:spPr>
        <p:txBody>
          <a:bodyPr lIns="0" tIns="0" rIns="0" bIns="0" rtlCol="0" anchor="t">
            <a:spAutoFit/>
          </a:bodyPr>
          <a:lstStyle/>
          <a:p>
            <a:pPr algn="ctr">
              <a:lnSpc>
                <a:spcPts val="7347"/>
              </a:lnSpc>
              <a:spcBef>
                <a:spcPct val="0"/>
              </a:spcBef>
            </a:pPr>
            <a:r>
              <a:rPr lang="en-US" sz="5248" dirty="0">
                <a:solidFill>
                  <a:srgbClr val="000000"/>
                </a:solidFill>
                <a:latin typeface="Archivo Black"/>
                <a:ea typeface="Archivo Black"/>
                <a:cs typeface="Archivo Black"/>
                <a:sym typeface="Archivo Black"/>
              </a:rPr>
              <a:t>REAL-TIME SIGN LANGUAGE RECOGNITION TO SPEECH SYSTEM</a:t>
            </a:r>
          </a:p>
        </p:txBody>
      </p:sp>
      <p:sp>
        <p:nvSpPr>
          <p:cNvPr id="9" name="TextBox 9"/>
          <p:cNvSpPr txBox="1"/>
          <p:nvPr/>
        </p:nvSpPr>
        <p:spPr>
          <a:xfrm>
            <a:off x="463605" y="498951"/>
            <a:ext cx="17153493" cy="1758845"/>
          </a:xfrm>
          <a:prstGeom prst="rect">
            <a:avLst/>
          </a:prstGeom>
        </p:spPr>
        <p:txBody>
          <a:bodyPr lIns="0" tIns="0" rIns="0" bIns="0" rtlCol="0" anchor="t">
            <a:spAutoFit/>
          </a:bodyPr>
          <a:lstStyle/>
          <a:p>
            <a:pPr algn="ctr">
              <a:lnSpc>
                <a:spcPts val="14355"/>
              </a:lnSpc>
            </a:pPr>
            <a:r>
              <a:rPr lang="en-US" sz="10254" dirty="0">
                <a:solidFill>
                  <a:srgbClr val="000000"/>
                </a:solidFill>
                <a:latin typeface="Archivo Black"/>
                <a:ea typeface="Archivo Black"/>
                <a:cs typeface="Archivo Black"/>
                <a:sym typeface="Archivo Black"/>
              </a:rPr>
              <a:t>EC299 MINOR PROJECT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364" b="-3364"/>
            </a:stretch>
          </a:blipFill>
        </p:spPr>
      </p:sp>
      <p:sp>
        <p:nvSpPr>
          <p:cNvPr id="3" name="TextBox 3"/>
          <p:cNvSpPr txBox="1"/>
          <p:nvPr/>
        </p:nvSpPr>
        <p:spPr>
          <a:xfrm>
            <a:off x="4801262" y="4060607"/>
            <a:ext cx="8373939" cy="1668689"/>
          </a:xfrm>
          <a:prstGeom prst="rect">
            <a:avLst/>
          </a:prstGeom>
        </p:spPr>
        <p:txBody>
          <a:bodyPr lIns="0" tIns="0" rIns="0" bIns="0" rtlCol="0" anchor="t">
            <a:spAutoFit/>
          </a:bodyPr>
          <a:lstStyle/>
          <a:p>
            <a:pPr algn="ctr">
              <a:lnSpc>
                <a:spcPts val="13550"/>
              </a:lnSpc>
              <a:spcBef>
                <a:spcPct val="0"/>
              </a:spcBef>
            </a:pPr>
            <a:r>
              <a:rPr lang="en-US" sz="9678">
                <a:solidFill>
                  <a:srgbClr val="000000"/>
                </a:solidFill>
                <a:latin typeface="Archivo Black"/>
                <a:ea typeface="Archivo Black"/>
                <a:cs typeface="Archivo Black"/>
                <a:sym typeface="Archivo Black"/>
              </a:rPr>
              <a:t>THANKYOU</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364" b="-3364"/>
            </a:stretch>
          </a:blipFill>
        </p:spPr>
      </p:sp>
      <p:sp>
        <p:nvSpPr>
          <p:cNvPr id="3" name="Freeform 3"/>
          <p:cNvSpPr/>
          <p:nvPr/>
        </p:nvSpPr>
        <p:spPr>
          <a:xfrm>
            <a:off x="13694943" y="6231848"/>
            <a:ext cx="4234895" cy="3783820"/>
          </a:xfrm>
          <a:custGeom>
            <a:avLst/>
            <a:gdLst/>
            <a:ahLst/>
            <a:cxnLst/>
            <a:rect l="l" t="t" r="r" b="b"/>
            <a:pathLst>
              <a:path w="4234895" h="3783820">
                <a:moveTo>
                  <a:pt x="0" y="0"/>
                </a:moveTo>
                <a:lnTo>
                  <a:pt x="4234895" y="0"/>
                </a:lnTo>
                <a:lnTo>
                  <a:pt x="4234895" y="3783820"/>
                </a:lnTo>
                <a:lnTo>
                  <a:pt x="0" y="3783820"/>
                </a:lnTo>
                <a:lnTo>
                  <a:pt x="0" y="0"/>
                </a:lnTo>
                <a:close/>
              </a:path>
            </a:pathLst>
          </a:custGeom>
          <a:blipFill>
            <a:blip r:embed="rId3"/>
            <a:stretch>
              <a:fillRect l="-30086" r="-88817"/>
            </a:stretch>
          </a:blipFill>
        </p:spPr>
      </p:sp>
      <p:sp>
        <p:nvSpPr>
          <p:cNvPr id="4" name="Freeform 4"/>
          <p:cNvSpPr/>
          <p:nvPr/>
        </p:nvSpPr>
        <p:spPr>
          <a:xfrm>
            <a:off x="1374795" y="5925082"/>
            <a:ext cx="3393029" cy="4090587"/>
          </a:xfrm>
          <a:custGeom>
            <a:avLst/>
            <a:gdLst/>
            <a:ahLst/>
            <a:cxnLst/>
            <a:rect l="l" t="t" r="r" b="b"/>
            <a:pathLst>
              <a:path w="3393029" h="4090587">
                <a:moveTo>
                  <a:pt x="0" y="0"/>
                </a:moveTo>
                <a:lnTo>
                  <a:pt x="3393029" y="0"/>
                </a:lnTo>
                <a:lnTo>
                  <a:pt x="3393029" y="4090586"/>
                </a:lnTo>
                <a:lnTo>
                  <a:pt x="0" y="4090586"/>
                </a:lnTo>
                <a:lnTo>
                  <a:pt x="0" y="0"/>
                </a:lnTo>
                <a:close/>
              </a:path>
            </a:pathLst>
          </a:custGeom>
          <a:blipFill>
            <a:blip r:embed="rId4"/>
            <a:stretch>
              <a:fillRect l="-8073" r="-79809"/>
            </a:stretch>
          </a:blipFill>
        </p:spPr>
      </p:sp>
      <p:sp>
        <p:nvSpPr>
          <p:cNvPr id="5" name="TextBox 5"/>
          <p:cNvSpPr txBox="1"/>
          <p:nvPr/>
        </p:nvSpPr>
        <p:spPr>
          <a:xfrm>
            <a:off x="5569517" y="246567"/>
            <a:ext cx="7385394" cy="1402341"/>
          </a:xfrm>
          <a:prstGeom prst="rect">
            <a:avLst/>
          </a:prstGeom>
        </p:spPr>
        <p:txBody>
          <a:bodyPr lIns="0" tIns="0" rIns="0" bIns="0" rtlCol="0" anchor="t">
            <a:spAutoFit/>
          </a:bodyPr>
          <a:lstStyle/>
          <a:p>
            <a:pPr algn="ctr">
              <a:lnSpc>
                <a:spcPts val="11463"/>
              </a:lnSpc>
              <a:spcBef>
                <a:spcPct val="0"/>
              </a:spcBef>
            </a:pPr>
            <a:r>
              <a:rPr lang="en-US" sz="8187">
                <a:solidFill>
                  <a:srgbClr val="000000"/>
                </a:solidFill>
                <a:latin typeface="Archivo Black"/>
                <a:ea typeface="Archivo Black"/>
                <a:cs typeface="Archivo Black"/>
                <a:sym typeface="Archivo Black"/>
              </a:rPr>
              <a:t>MOTIVE</a:t>
            </a:r>
          </a:p>
        </p:txBody>
      </p:sp>
      <p:sp>
        <p:nvSpPr>
          <p:cNvPr id="6" name="TextBox 6"/>
          <p:cNvSpPr txBox="1"/>
          <p:nvPr/>
        </p:nvSpPr>
        <p:spPr>
          <a:xfrm>
            <a:off x="1020344" y="4330130"/>
            <a:ext cx="7451455" cy="435005"/>
          </a:xfrm>
          <a:prstGeom prst="rect">
            <a:avLst/>
          </a:prstGeom>
        </p:spPr>
        <p:txBody>
          <a:bodyPr lIns="0" tIns="0" rIns="0" bIns="0" rtlCol="0" anchor="t">
            <a:spAutoFit/>
          </a:bodyPr>
          <a:lstStyle/>
          <a:p>
            <a:pPr algn="ctr">
              <a:lnSpc>
                <a:spcPts val="3523"/>
              </a:lnSpc>
              <a:spcBef>
                <a:spcPct val="0"/>
              </a:spcBef>
            </a:pPr>
            <a:r>
              <a:rPr lang="en-US" sz="2516">
                <a:solidFill>
                  <a:srgbClr val="000000"/>
                </a:solidFill>
                <a:latin typeface="Garet"/>
                <a:ea typeface="Garet"/>
                <a:cs typeface="Garet"/>
                <a:sym typeface="Garet"/>
              </a:rPr>
              <a:t> </a:t>
            </a:r>
            <a:r>
              <a:rPr lang="en-US" sz="2516" b="1">
                <a:solidFill>
                  <a:srgbClr val="000000"/>
                </a:solidFill>
                <a:latin typeface="Garet Bold"/>
                <a:ea typeface="Garet Bold"/>
                <a:cs typeface="Garet Bold"/>
                <a:sym typeface="Garet Bold"/>
              </a:rPr>
              <a:t>Giving a Voice to Those Who Cannot Speak :</a:t>
            </a:r>
          </a:p>
        </p:txBody>
      </p:sp>
      <p:sp>
        <p:nvSpPr>
          <p:cNvPr id="7" name="TextBox 7"/>
          <p:cNvSpPr txBox="1"/>
          <p:nvPr/>
        </p:nvSpPr>
        <p:spPr>
          <a:xfrm>
            <a:off x="5569517" y="6947213"/>
            <a:ext cx="7451455" cy="869522"/>
          </a:xfrm>
          <a:prstGeom prst="rect">
            <a:avLst/>
          </a:prstGeom>
        </p:spPr>
        <p:txBody>
          <a:bodyPr lIns="0" tIns="0" rIns="0" bIns="0" rtlCol="0" anchor="t">
            <a:spAutoFit/>
          </a:bodyPr>
          <a:lstStyle/>
          <a:p>
            <a:pPr algn="ctr">
              <a:lnSpc>
                <a:spcPts val="3523"/>
              </a:lnSpc>
              <a:spcBef>
                <a:spcPct val="0"/>
              </a:spcBef>
            </a:pPr>
            <a:r>
              <a:rPr lang="en-US" sz="2516" b="1">
                <a:solidFill>
                  <a:srgbClr val="000000"/>
                </a:solidFill>
                <a:latin typeface="Garet Bold"/>
                <a:ea typeface="Garet Bold"/>
                <a:cs typeface="Garet Bold"/>
                <a:sym typeface="Garet Bold"/>
              </a:rPr>
              <a:t>Turning Gestures into Words, Silence into Conversations :</a:t>
            </a:r>
          </a:p>
        </p:txBody>
      </p:sp>
      <p:sp>
        <p:nvSpPr>
          <p:cNvPr id="8" name="TextBox 8"/>
          <p:cNvSpPr txBox="1"/>
          <p:nvPr/>
        </p:nvSpPr>
        <p:spPr>
          <a:xfrm>
            <a:off x="5392042" y="7934050"/>
            <a:ext cx="8167779" cy="1507321"/>
          </a:xfrm>
          <a:prstGeom prst="rect">
            <a:avLst/>
          </a:prstGeom>
        </p:spPr>
        <p:txBody>
          <a:bodyPr lIns="0" tIns="0" rIns="0" bIns="0" rtlCol="0" anchor="t">
            <a:spAutoFit/>
          </a:bodyPr>
          <a:lstStyle/>
          <a:p>
            <a:pPr algn="ctr">
              <a:lnSpc>
                <a:spcPts val="3019"/>
              </a:lnSpc>
            </a:pPr>
            <a:r>
              <a:rPr lang="en-US" sz="2156">
                <a:solidFill>
                  <a:srgbClr val="000000"/>
                </a:solidFill>
                <a:latin typeface="Garet"/>
                <a:ea typeface="Garet"/>
                <a:cs typeface="Garet"/>
                <a:sym typeface="Garet"/>
              </a:rPr>
              <a:t>A simple hand movement can mean a world of emotions,</a:t>
            </a:r>
          </a:p>
          <a:p>
            <a:pPr algn="ctr">
              <a:lnSpc>
                <a:spcPts val="3019"/>
              </a:lnSpc>
            </a:pPr>
            <a:r>
              <a:rPr lang="en-US" sz="2156">
                <a:solidFill>
                  <a:srgbClr val="000000"/>
                </a:solidFill>
                <a:latin typeface="Garet"/>
                <a:ea typeface="Garet"/>
                <a:cs typeface="Garet"/>
                <a:sym typeface="Garet"/>
              </a:rPr>
              <a:t>but not everyone understands sign language. </a:t>
            </a:r>
          </a:p>
          <a:p>
            <a:pPr algn="ctr">
              <a:lnSpc>
                <a:spcPts val="3019"/>
              </a:lnSpc>
              <a:spcBef>
                <a:spcPct val="0"/>
              </a:spcBef>
            </a:pPr>
            <a:r>
              <a:rPr lang="en-US" sz="2156">
                <a:solidFill>
                  <a:srgbClr val="000000"/>
                </a:solidFill>
                <a:latin typeface="Garet"/>
                <a:ea typeface="Garet"/>
                <a:cs typeface="Garet"/>
                <a:sym typeface="Garet"/>
              </a:rPr>
              <a:t>Our project breaks that barrier and make every conversation possible.</a:t>
            </a:r>
          </a:p>
        </p:txBody>
      </p:sp>
      <p:sp>
        <p:nvSpPr>
          <p:cNvPr id="9" name="TextBox 9"/>
          <p:cNvSpPr txBox="1"/>
          <p:nvPr/>
        </p:nvSpPr>
        <p:spPr>
          <a:xfrm>
            <a:off x="11855410" y="4342226"/>
            <a:ext cx="5403890" cy="431372"/>
          </a:xfrm>
          <a:prstGeom prst="rect">
            <a:avLst/>
          </a:prstGeom>
        </p:spPr>
        <p:txBody>
          <a:bodyPr lIns="0" tIns="0" rIns="0" bIns="0" rtlCol="0" anchor="t">
            <a:spAutoFit/>
          </a:bodyPr>
          <a:lstStyle/>
          <a:p>
            <a:pPr algn="ctr">
              <a:lnSpc>
                <a:spcPts val="3523"/>
              </a:lnSpc>
              <a:spcBef>
                <a:spcPct val="0"/>
              </a:spcBef>
            </a:pPr>
            <a:r>
              <a:rPr lang="en-US" sz="2516" b="1">
                <a:solidFill>
                  <a:srgbClr val="000000"/>
                </a:solidFill>
                <a:latin typeface="Garet Bold"/>
                <a:ea typeface="Garet Bold"/>
                <a:cs typeface="Garet Bold"/>
                <a:sym typeface="Garet Bold"/>
              </a:rPr>
              <a:t>Everyone Deserves to Be Heard :</a:t>
            </a:r>
          </a:p>
        </p:txBody>
      </p:sp>
      <p:sp>
        <p:nvSpPr>
          <p:cNvPr id="10" name="TextBox 10"/>
          <p:cNvSpPr txBox="1"/>
          <p:nvPr/>
        </p:nvSpPr>
        <p:spPr>
          <a:xfrm>
            <a:off x="10473466" y="4841335"/>
            <a:ext cx="8167779" cy="1126321"/>
          </a:xfrm>
          <a:prstGeom prst="rect">
            <a:avLst/>
          </a:prstGeom>
        </p:spPr>
        <p:txBody>
          <a:bodyPr lIns="0" tIns="0" rIns="0" bIns="0" rtlCol="0" anchor="t">
            <a:spAutoFit/>
          </a:bodyPr>
          <a:lstStyle/>
          <a:p>
            <a:pPr algn="ctr">
              <a:lnSpc>
                <a:spcPts val="3019"/>
              </a:lnSpc>
            </a:pPr>
            <a:r>
              <a:rPr lang="en-US" sz="2156" dirty="0">
                <a:solidFill>
                  <a:srgbClr val="000000"/>
                </a:solidFill>
                <a:latin typeface="Garet"/>
                <a:ea typeface="Garet"/>
                <a:cs typeface="Garet"/>
                <a:sym typeface="Garet"/>
              </a:rPr>
              <a:t>Communication is more than words; it’s about connection, emotions, and being understood. This system ensures that no one is left unheard.</a:t>
            </a:r>
          </a:p>
        </p:txBody>
      </p:sp>
      <p:sp>
        <p:nvSpPr>
          <p:cNvPr id="11" name="TextBox 11"/>
          <p:cNvSpPr txBox="1"/>
          <p:nvPr/>
        </p:nvSpPr>
        <p:spPr>
          <a:xfrm>
            <a:off x="6416793" y="1747686"/>
            <a:ext cx="5454414" cy="549751"/>
          </a:xfrm>
          <a:prstGeom prst="rect">
            <a:avLst/>
          </a:prstGeom>
        </p:spPr>
        <p:txBody>
          <a:bodyPr lIns="0" tIns="0" rIns="0" bIns="0" rtlCol="0" anchor="t">
            <a:spAutoFit/>
          </a:bodyPr>
          <a:lstStyle/>
          <a:p>
            <a:pPr algn="ctr">
              <a:lnSpc>
                <a:spcPts val="4548"/>
              </a:lnSpc>
              <a:spcBef>
                <a:spcPct val="0"/>
              </a:spcBef>
            </a:pPr>
            <a:r>
              <a:rPr lang="en-US" sz="3248" b="1">
                <a:solidFill>
                  <a:srgbClr val="000000"/>
                </a:solidFill>
                <a:latin typeface="Garet Bold"/>
                <a:ea typeface="Garet Bold"/>
                <a:cs typeface="Garet Bold"/>
                <a:sym typeface="Garet Bold"/>
              </a:rPr>
              <a:t>A Heartfelt Realization :</a:t>
            </a:r>
          </a:p>
        </p:txBody>
      </p:sp>
      <p:sp>
        <p:nvSpPr>
          <p:cNvPr id="12" name="TextBox 12"/>
          <p:cNvSpPr txBox="1"/>
          <p:nvPr/>
        </p:nvSpPr>
        <p:spPr>
          <a:xfrm>
            <a:off x="660650" y="2373637"/>
            <a:ext cx="17269188" cy="1126321"/>
          </a:xfrm>
          <a:prstGeom prst="rect">
            <a:avLst/>
          </a:prstGeom>
        </p:spPr>
        <p:txBody>
          <a:bodyPr lIns="0" tIns="0" rIns="0" bIns="0" rtlCol="0" anchor="t">
            <a:spAutoFit/>
          </a:bodyPr>
          <a:lstStyle/>
          <a:p>
            <a:pPr algn="ctr">
              <a:lnSpc>
                <a:spcPts val="3019"/>
              </a:lnSpc>
            </a:pPr>
            <a:r>
              <a:rPr lang="en-US" sz="2156">
                <a:solidFill>
                  <a:srgbClr val="000000"/>
                </a:solidFill>
                <a:latin typeface="Garet"/>
                <a:ea typeface="Garet"/>
                <a:cs typeface="Garet"/>
                <a:sym typeface="Garet"/>
              </a:rPr>
              <a:t>One day, a deaf and mute person came to our class, asking for money for his education—unable to speak, unable to express his dreams. That moment made me realize that no one should struggle to be heard. This project is our way of giving them a voice.</a:t>
            </a:r>
          </a:p>
        </p:txBody>
      </p:sp>
      <p:sp>
        <p:nvSpPr>
          <p:cNvPr id="13" name="TextBox 13"/>
          <p:cNvSpPr txBox="1"/>
          <p:nvPr/>
        </p:nvSpPr>
        <p:spPr>
          <a:xfrm>
            <a:off x="693089" y="4831810"/>
            <a:ext cx="8149471" cy="737235"/>
          </a:xfrm>
          <a:prstGeom prst="rect">
            <a:avLst/>
          </a:prstGeom>
        </p:spPr>
        <p:txBody>
          <a:bodyPr lIns="0" tIns="0" rIns="0" bIns="0" rtlCol="0" anchor="t">
            <a:spAutoFit/>
          </a:bodyPr>
          <a:lstStyle/>
          <a:p>
            <a:pPr algn="ctr">
              <a:lnSpc>
                <a:spcPts val="2939"/>
              </a:lnSpc>
            </a:pPr>
            <a:r>
              <a:rPr lang="en-US" sz="2099">
                <a:solidFill>
                  <a:srgbClr val="000000"/>
                </a:solidFill>
                <a:latin typeface="Garet"/>
                <a:ea typeface="Garet"/>
                <a:cs typeface="Garet"/>
                <a:sym typeface="Garet"/>
              </a:rPr>
              <a:t>Imagine not being able to say ‘hello’ to a friend,ask for help,</a:t>
            </a:r>
          </a:p>
          <a:p>
            <a:pPr algn="ctr">
              <a:lnSpc>
                <a:spcPts val="2939"/>
              </a:lnSpc>
            </a:pPr>
            <a:r>
              <a:rPr lang="en-US" sz="2099">
                <a:solidFill>
                  <a:srgbClr val="000000"/>
                </a:solidFill>
                <a:latin typeface="Garet"/>
                <a:ea typeface="Garet"/>
                <a:cs typeface="Garet"/>
                <a:sym typeface="Garet"/>
              </a:rPr>
              <a:t>or share your thoughts.For millions,this is a daily reality.</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364" b="-3364"/>
            </a:stretch>
          </a:blipFill>
        </p:spPr>
      </p:sp>
      <p:sp>
        <p:nvSpPr>
          <p:cNvPr id="3" name="TextBox 3"/>
          <p:cNvSpPr txBox="1"/>
          <p:nvPr/>
        </p:nvSpPr>
        <p:spPr>
          <a:xfrm>
            <a:off x="2880237" y="565251"/>
            <a:ext cx="12249984" cy="822122"/>
          </a:xfrm>
          <a:prstGeom prst="rect">
            <a:avLst/>
          </a:prstGeom>
        </p:spPr>
        <p:txBody>
          <a:bodyPr lIns="0" tIns="0" rIns="0" bIns="0" rtlCol="0" anchor="t">
            <a:spAutoFit/>
          </a:bodyPr>
          <a:lstStyle/>
          <a:p>
            <a:pPr algn="ctr">
              <a:lnSpc>
                <a:spcPts val="6661"/>
              </a:lnSpc>
              <a:spcBef>
                <a:spcPct val="0"/>
              </a:spcBef>
            </a:pPr>
            <a:r>
              <a:rPr lang="en-US" sz="4757" dirty="0">
                <a:solidFill>
                  <a:srgbClr val="000000"/>
                </a:solidFill>
                <a:latin typeface="Archivo Black"/>
                <a:ea typeface="Archivo Black"/>
                <a:cs typeface="Archivo Black"/>
                <a:sym typeface="Archivo Black"/>
              </a:rPr>
              <a:t>DEAF AND MUTE POPULATION DATA</a:t>
            </a:r>
          </a:p>
        </p:txBody>
      </p:sp>
      <p:pic>
        <p:nvPicPr>
          <p:cNvPr id="4" name="Picture 4"/>
          <p:cNvPicPr>
            <a:picLocks noChangeAspect="1"/>
          </p:cNvPicPr>
          <p:nvPr/>
        </p:nvPicPr>
        <p:blipFill>
          <a:blip r:embed="rId3"/>
          <a:stretch>
            <a:fillRect/>
          </a:stretch>
        </p:blipFill>
        <p:spPr>
          <a:xfrm>
            <a:off x="284772" y="957262"/>
            <a:ext cx="8216747" cy="10152154"/>
          </a:xfrm>
          <a:prstGeom prst="rect">
            <a:avLst/>
          </a:prstGeom>
        </p:spPr>
      </p:pic>
      <p:sp>
        <p:nvSpPr>
          <p:cNvPr id="5" name="TextBox 5"/>
          <p:cNvSpPr txBox="1"/>
          <p:nvPr/>
        </p:nvSpPr>
        <p:spPr>
          <a:xfrm>
            <a:off x="9689446" y="3511179"/>
            <a:ext cx="8173403" cy="842765"/>
          </a:xfrm>
          <a:prstGeom prst="rect">
            <a:avLst/>
          </a:prstGeom>
        </p:spPr>
        <p:txBody>
          <a:bodyPr lIns="0" tIns="0" rIns="0" bIns="0" rtlCol="0" anchor="t">
            <a:spAutoFit/>
          </a:bodyPr>
          <a:lstStyle/>
          <a:p>
            <a:pPr marL="527934" lvl="1" indent="-263967" algn="ctr">
              <a:lnSpc>
                <a:spcPts val="3423"/>
              </a:lnSpc>
              <a:buFont typeface="Arial"/>
              <a:buChar char="•"/>
            </a:pPr>
            <a:r>
              <a:rPr lang="en-US" sz="2445">
                <a:solidFill>
                  <a:srgbClr val="000000"/>
                </a:solidFill>
                <a:latin typeface="Garet"/>
                <a:ea typeface="Garet"/>
                <a:cs typeface="Garet"/>
                <a:sym typeface="Garet"/>
              </a:rPr>
              <a:t>According to W.H.O , Around </a:t>
            </a:r>
            <a:r>
              <a:rPr lang="en-US" sz="2445" b="1">
                <a:solidFill>
                  <a:srgbClr val="000000"/>
                </a:solidFill>
                <a:latin typeface="Garet Bold"/>
                <a:ea typeface="Garet Bold"/>
                <a:cs typeface="Garet Bold"/>
                <a:sym typeface="Garet Bold"/>
              </a:rPr>
              <a:t>430</a:t>
            </a:r>
            <a:r>
              <a:rPr lang="en-US" sz="2445">
                <a:solidFill>
                  <a:srgbClr val="000000"/>
                </a:solidFill>
                <a:latin typeface="Garet"/>
                <a:ea typeface="Garet"/>
                <a:cs typeface="Garet"/>
                <a:sym typeface="Garet"/>
              </a:rPr>
              <a:t> million people </a:t>
            </a:r>
          </a:p>
          <a:p>
            <a:pPr algn="ctr">
              <a:lnSpc>
                <a:spcPts val="3423"/>
              </a:lnSpc>
            </a:pPr>
            <a:r>
              <a:rPr lang="en-US" sz="2445">
                <a:solidFill>
                  <a:srgbClr val="000000"/>
                </a:solidFill>
                <a:latin typeface="Garet"/>
                <a:ea typeface="Garet"/>
                <a:cs typeface="Garet"/>
                <a:sym typeface="Garet"/>
              </a:rPr>
              <a:t>all over the </a:t>
            </a:r>
            <a:r>
              <a:rPr lang="en-US" sz="2445" b="1">
                <a:solidFill>
                  <a:srgbClr val="000000"/>
                </a:solidFill>
                <a:latin typeface="Garet Bold"/>
                <a:ea typeface="Garet Bold"/>
                <a:cs typeface="Garet Bold"/>
                <a:sym typeface="Garet Bold"/>
              </a:rPr>
              <a:t>World  </a:t>
            </a:r>
            <a:r>
              <a:rPr lang="en-US" sz="2445">
                <a:solidFill>
                  <a:srgbClr val="000000"/>
                </a:solidFill>
                <a:latin typeface="Garet"/>
                <a:ea typeface="Garet"/>
                <a:cs typeface="Garet"/>
                <a:sym typeface="Garet"/>
              </a:rPr>
              <a:t>suffer from this disability</a:t>
            </a:r>
          </a:p>
        </p:txBody>
      </p:sp>
      <p:sp>
        <p:nvSpPr>
          <p:cNvPr id="6" name="TextBox 6"/>
          <p:cNvSpPr txBox="1"/>
          <p:nvPr/>
        </p:nvSpPr>
        <p:spPr>
          <a:xfrm>
            <a:off x="9786482" y="5719185"/>
            <a:ext cx="7979331" cy="842765"/>
          </a:xfrm>
          <a:prstGeom prst="rect">
            <a:avLst/>
          </a:prstGeom>
        </p:spPr>
        <p:txBody>
          <a:bodyPr lIns="0" tIns="0" rIns="0" bIns="0" rtlCol="0" anchor="t">
            <a:spAutoFit/>
          </a:bodyPr>
          <a:lstStyle/>
          <a:p>
            <a:pPr marL="527934" lvl="1" indent="-263967" algn="ctr">
              <a:lnSpc>
                <a:spcPts val="3423"/>
              </a:lnSpc>
              <a:buFont typeface="Arial"/>
              <a:buChar char="•"/>
            </a:pPr>
            <a:r>
              <a:rPr lang="en-US" sz="2445">
                <a:solidFill>
                  <a:srgbClr val="000000"/>
                </a:solidFill>
                <a:latin typeface="Garet"/>
                <a:ea typeface="Garet"/>
                <a:cs typeface="Garet"/>
                <a:sym typeface="Garet"/>
              </a:rPr>
              <a:t>According to W.H.O , Around </a:t>
            </a:r>
            <a:r>
              <a:rPr lang="en-US" sz="2445" b="1">
                <a:solidFill>
                  <a:srgbClr val="000000"/>
                </a:solidFill>
                <a:latin typeface="Garet Bold"/>
                <a:ea typeface="Garet Bold"/>
                <a:cs typeface="Garet Bold"/>
                <a:sym typeface="Garet Bold"/>
              </a:rPr>
              <a:t>90</a:t>
            </a:r>
            <a:r>
              <a:rPr lang="en-US" sz="2445">
                <a:solidFill>
                  <a:srgbClr val="000000"/>
                </a:solidFill>
                <a:latin typeface="Garet"/>
                <a:ea typeface="Garet"/>
                <a:cs typeface="Garet"/>
                <a:sym typeface="Garet"/>
              </a:rPr>
              <a:t> million people </a:t>
            </a:r>
          </a:p>
          <a:p>
            <a:pPr algn="ctr">
              <a:lnSpc>
                <a:spcPts val="3423"/>
              </a:lnSpc>
            </a:pPr>
            <a:r>
              <a:rPr lang="en-US" sz="2445">
                <a:solidFill>
                  <a:srgbClr val="000000"/>
                </a:solidFill>
                <a:latin typeface="Garet"/>
                <a:ea typeface="Garet"/>
                <a:cs typeface="Garet"/>
                <a:sym typeface="Garet"/>
              </a:rPr>
              <a:t>all over the </a:t>
            </a:r>
            <a:r>
              <a:rPr lang="en-US" sz="2445" b="1">
                <a:solidFill>
                  <a:srgbClr val="000000"/>
                </a:solidFill>
                <a:latin typeface="Garet Bold"/>
                <a:ea typeface="Garet Bold"/>
                <a:cs typeface="Garet Bold"/>
                <a:sym typeface="Garet Bold"/>
              </a:rPr>
              <a:t>India</a:t>
            </a:r>
            <a:r>
              <a:rPr lang="en-US" sz="2445">
                <a:solidFill>
                  <a:srgbClr val="000000"/>
                </a:solidFill>
                <a:latin typeface="Garet"/>
                <a:ea typeface="Garet"/>
                <a:cs typeface="Garet"/>
                <a:sym typeface="Garet"/>
              </a:rPr>
              <a:t> suffer from this disability</a:t>
            </a:r>
          </a:p>
        </p:txBody>
      </p:sp>
      <p:sp>
        <p:nvSpPr>
          <p:cNvPr id="7" name="TextBox 7"/>
          <p:cNvSpPr txBox="1"/>
          <p:nvPr/>
        </p:nvSpPr>
        <p:spPr>
          <a:xfrm>
            <a:off x="9801701" y="7924025"/>
            <a:ext cx="7457599" cy="842765"/>
          </a:xfrm>
          <a:prstGeom prst="rect">
            <a:avLst/>
          </a:prstGeom>
        </p:spPr>
        <p:txBody>
          <a:bodyPr lIns="0" tIns="0" rIns="0" bIns="0" rtlCol="0" anchor="t">
            <a:spAutoFit/>
          </a:bodyPr>
          <a:lstStyle/>
          <a:p>
            <a:pPr marL="527934" lvl="1" indent="-263967" algn="ctr">
              <a:lnSpc>
                <a:spcPts val="3423"/>
              </a:lnSpc>
              <a:buFont typeface="Arial"/>
              <a:buChar char="•"/>
            </a:pPr>
            <a:r>
              <a:rPr lang="en-US" sz="2445">
                <a:solidFill>
                  <a:srgbClr val="000000"/>
                </a:solidFill>
                <a:latin typeface="Garet"/>
                <a:ea typeface="Garet"/>
                <a:cs typeface="Garet"/>
                <a:sym typeface="Garet"/>
              </a:rPr>
              <a:t>According to W.H.O , Around </a:t>
            </a:r>
            <a:r>
              <a:rPr lang="en-US" sz="2445" b="1">
                <a:solidFill>
                  <a:srgbClr val="000000"/>
                </a:solidFill>
                <a:latin typeface="Garet Bold"/>
                <a:ea typeface="Garet Bold"/>
                <a:cs typeface="Garet Bold"/>
                <a:sym typeface="Garet Bold"/>
              </a:rPr>
              <a:t>4</a:t>
            </a:r>
            <a:r>
              <a:rPr lang="en-US" sz="2445">
                <a:solidFill>
                  <a:srgbClr val="000000"/>
                </a:solidFill>
                <a:latin typeface="Garet"/>
                <a:ea typeface="Garet"/>
                <a:cs typeface="Garet"/>
                <a:sym typeface="Garet"/>
              </a:rPr>
              <a:t> Lakh people </a:t>
            </a:r>
          </a:p>
          <a:p>
            <a:pPr algn="ctr">
              <a:lnSpc>
                <a:spcPts val="3423"/>
              </a:lnSpc>
            </a:pPr>
            <a:r>
              <a:rPr lang="en-US" sz="2445">
                <a:solidFill>
                  <a:srgbClr val="000000"/>
                </a:solidFill>
                <a:latin typeface="Garet"/>
                <a:ea typeface="Garet"/>
                <a:cs typeface="Garet"/>
                <a:sym typeface="Garet"/>
              </a:rPr>
              <a:t>in </a:t>
            </a:r>
            <a:r>
              <a:rPr lang="en-US" sz="2445" b="1">
                <a:solidFill>
                  <a:srgbClr val="000000"/>
                </a:solidFill>
                <a:latin typeface="Garet Bold"/>
                <a:ea typeface="Garet Bold"/>
                <a:cs typeface="Garet Bold"/>
                <a:sym typeface="Garet Bold"/>
              </a:rPr>
              <a:t>Telangana</a:t>
            </a:r>
            <a:r>
              <a:rPr lang="en-US" sz="2445">
                <a:solidFill>
                  <a:srgbClr val="000000"/>
                </a:solidFill>
                <a:latin typeface="Garet"/>
                <a:ea typeface="Garet"/>
                <a:cs typeface="Garet"/>
                <a:sym typeface="Garet"/>
              </a:rPr>
              <a:t> suffer from this disability</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364" b="-3364"/>
            </a:stretch>
          </a:blipFill>
        </p:spPr>
      </p:sp>
      <p:sp>
        <p:nvSpPr>
          <p:cNvPr id="3" name="TextBox 3"/>
          <p:cNvSpPr txBox="1"/>
          <p:nvPr/>
        </p:nvSpPr>
        <p:spPr>
          <a:xfrm>
            <a:off x="2717394" y="608834"/>
            <a:ext cx="8700610" cy="954031"/>
          </a:xfrm>
          <a:prstGeom prst="rect">
            <a:avLst/>
          </a:prstGeom>
        </p:spPr>
        <p:txBody>
          <a:bodyPr lIns="0" tIns="0" rIns="0" bIns="0" rtlCol="0" anchor="t">
            <a:spAutoFit/>
          </a:bodyPr>
          <a:lstStyle/>
          <a:p>
            <a:pPr marL="0" lvl="0" indent="0" algn="r">
              <a:lnSpc>
                <a:spcPts val="7015"/>
              </a:lnSpc>
              <a:spcBef>
                <a:spcPct val="0"/>
              </a:spcBef>
            </a:pPr>
            <a:r>
              <a:rPr lang="en-US" sz="7015" spc="-554">
                <a:solidFill>
                  <a:srgbClr val="000000"/>
                </a:solidFill>
                <a:latin typeface="Archivo Black"/>
                <a:ea typeface="Archivo Black"/>
                <a:cs typeface="Archivo Black"/>
                <a:sym typeface="Archivo Black"/>
              </a:rPr>
              <a:t>ABSTRACT</a:t>
            </a:r>
          </a:p>
        </p:txBody>
      </p:sp>
      <p:sp>
        <p:nvSpPr>
          <p:cNvPr id="4" name="TextBox 4"/>
          <p:cNvSpPr txBox="1"/>
          <p:nvPr/>
        </p:nvSpPr>
        <p:spPr>
          <a:xfrm>
            <a:off x="-117692" y="2389915"/>
            <a:ext cx="18209539" cy="489659"/>
          </a:xfrm>
          <a:prstGeom prst="rect">
            <a:avLst/>
          </a:prstGeom>
        </p:spPr>
        <p:txBody>
          <a:bodyPr lIns="0" tIns="0" rIns="0" bIns="0" rtlCol="0" anchor="t">
            <a:spAutoFit/>
          </a:bodyPr>
          <a:lstStyle/>
          <a:p>
            <a:pPr marL="614690" lvl="1" indent="-307345" algn="ctr">
              <a:lnSpc>
                <a:spcPts val="3985"/>
              </a:lnSpc>
              <a:buFont typeface="Arial"/>
              <a:buChar char="•"/>
            </a:pPr>
            <a:r>
              <a:rPr lang="en-US" sz="2847" b="1" dirty="0">
                <a:solidFill>
                  <a:srgbClr val="000000"/>
                </a:solidFill>
                <a:latin typeface="Garet Bold"/>
                <a:ea typeface="Garet Bold"/>
                <a:cs typeface="Garet Bold"/>
                <a:sym typeface="Garet Bold"/>
              </a:rPr>
              <a:t>  Objective</a:t>
            </a:r>
            <a:r>
              <a:rPr lang="en-US" sz="2847" dirty="0">
                <a:solidFill>
                  <a:srgbClr val="000000"/>
                </a:solidFill>
                <a:latin typeface="Garet"/>
                <a:ea typeface="Garet"/>
                <a:cs typeface="Garet"/>
                <a:sym typeface="Garet"/>
              </a:rPr>
              <a:t>: Enable communication between deaf-mute individuals and the general population</a:t>
            </a:r>
          </a:p>
        </p:txBody>
      </p:sp>
      <p:sp>
        <p:nvSpPr>
          <p:cNvPr id="5" name="TextBox 5"/>
          <p:cNvSpPr txBox="1"/>
          <p:nvPr/>
        </p:nvSpPr>
        <p:spPr>
          <a:xfrm>
            <a:off x="-78461" y="3108174"/>
            <a:ext cx="18288000" cy="994556"/>
          </a:xfrm>
          <a:prstGeom prst="rect">
            <a:avLst/>
          </a:prstGeom>
        </p:spPr>
        <p:txBody>
          <a:bodyPr lIns="0" tIns="0" rIns="0" bIns="0" rtlCol="0" anchor="t">
            <a:spAutoFit/>
          </a:bodyPr>
          <a:lstStyle/>
          <a:p>
            <a:pPr marL="614078" lvl="1" indent="-307039" algn="l">
              <a:lnSpc>
                <a:spcPts val="3981"/>
              </a:lnSpc>
              <a:buFont typeface="Arial"/>
              <a:buChar char="•"/>
            </a:pPr>
            <a:r>
              <a:rPr lang="en-US" sz="2844" b="1">
                <a:solidFill>
                  <a:srgbClr val="000000"/>
                </a:solidFill>
                <a:latin typeface="Garet Bold"/>
                <a:ea typeface="Garet Bold"/>
                <a:cs typeface="Garet Bold"/>
                <a:sym typeface="Garet Bold"/>
              </a:rPr>
              <a:t>Working Principle:</a:t>
            </a:r>
            <a:r>
              <a:rPr lang="en-US" sz="2844">
                <a:solidFill>
                  <a:srgbClr val="000000"/>
                </a:solidFill>
                <a:latin typeface="Garet"/>
                <a:ea typeface="Garet"/>
                <a:cs typeface="Garet"/>
                <a:sym typeface="Garet"/>
              </a:rPr>
              <a:t> Captures Hand gestures using camera and processes them to generate                speech output  </a:t>
            </a:r>
          </a:p>
        </p:txBody>
      </p:sp>
      <p:sp>
        <p:nvSpPr>
          <p:cNvPr id="6" name="TextBox 6"/>
          <p:cNvSpPr txBox="1"/>
          <p:nvPr/>
        </p:nvSpPr>
        <p:spPr>
          <a:xfrm>
            <a:off x="1028700" y="4743445"/>
            <a:ext cx="16619864" cy="3118485"/>
          </a:xfrm>
          <a:prstGeom prst="rect">
            <a:avLst/>
          </a:prstGeom>
        </p:spPr>
        <p:txBody>
          <a:bodyPr lIns="0" tIns="0" rIns="0" bIns="0" rtlCol="0" anchor="t">
            <a:spAutoFit/>
          </a:bodyPr>
          <a:lstStyle/>
          <a:p>
            <a:pPr algn="ctr">
              <a:lnSpc>
                <a:spcPts val="2939"/>
              </a:lnSpc>
            </a:pPr>
            <a:endParaRPr/>
          </a:p>
          <a:p>
            <a:pPr marL="582925" lvl="1" indent="-291463" algn="just">
              <a:lnSpc>
                <a:spcPts val="3779"/>
              </a:lnSpc>
              <a:spcBef>
                <a:spcPct val="0"/>
              </a:spcBef>
              <a:buFont typeface="Arial"/>
              <a:buChar char="•"/>
            </a:pPr>
            <a:r>
              <a:rPr lang="en-US" sz="2699" u="sng">
                <a:solidFill>
                  <a:srgbClr val="000000"/>
                </a:solidFill>
                <a:latin typeface="Garet"/>
                <a:ea typeface="Garet"/>
                <a:cs typeface="Garet"/>
                <a:sym typeface="Garet"/>
              </a:rPr>
              <a:t>Image Processing:</a:t>
            </a:r>
            <a:r>
              <a:rPr lang="en-US" sz="2699">
                <a:solidFill>
                  <a:srgbClr val="000000"/>
                </a:solidFill>
                <a:latin typeface="Garet"/>
                <a:ea typeface="Garet"/>
                <a:cs typeface="Garet"/>
                <a:sym typeface="Garet"/>
              </a:rPr>
              <a:t> Extracts gesture features using techniques like Canny edge detection and contour analysis.</a:t>
            </a:r>
          </a:p>
          <a:p>
            <a:pPr marL="582925" lvl="1" indent="-291463" algn="l">
              <a:lnSpc>
                <a:spcPts val="3779"/>
              </a:lnSpc>
              <a:spcBef>
                <a:spcPct val="0"/>
              </a:spcBef>
              <a:buFont typeface="Arial"/>
              <a:buChar char="•"/>
            </a:pPr>
            <a:r>
              <a:rPr lang="en-US" sz="2699" u="sng">
                <a:solidFill>
                  <a:srgbClr val="000000"/>
                </a:solidFill>
                <a:latin typeface="Garet"/>
                <a:ea typeface="Garet"/>
                <a:cs typeface="Garet"/>
                <a:sym typeface="Garet"/>
              </a:rPr>
              <a:t>Hardware:</a:t>
            </a:r>
            <a:r>
              <a:rPr lang="en-US" sz="2699">
                <a:solidFill>
                  <a:srgbClr val="000000"/>
                </a:solidFill>
                <a:latin typeface="Garet"/>
                <a:ea typeface="Garet"/>
                <a:cs typeface="Garet"/>
                <a:sym typeface="Garet"/>
              </a:rPr>
              <a:t> Implemented on Microcontrollers/Raspberry Pi for real-time processing.</a:t>
            </a:r>
          </a:p>
          <a:p>
            <a:pPr marL="582925" lvl="1" indent="-291463" algn="l">
              <a:lnSpc>
                <a:spcPts val="3779"/>
              </a:lnSpc>
              <a:buFont typeface="Arial"/>
              <a:buChar char="•"/>
            </a:pPr>
            <a:r>
              <a:rPr lang="en-US" sz="2699" u="sng">
                <a:solidFill>
                  <a:srgbClr val="000000"/>
                </a:solidFill>
                <a:latin typeface="Garet"/>
                <a:ea typeface="Garet"/>
                <a:cs typeface="Garet"/>
                <a:sym typeface="Garet"/>
              </a:rPr>
              <a:t>Speech Output:</a:t>
            </a:r>
            <a:r>
              <a:rPr lang="en-US" sz="2699">
                <a:solidFill>
                  <a:srgbClr val="000000"/>
                </a:solidFill>
                <a:latin typeface="Garet"/>
                <a:ea typeface="Garet"/>
                <a:cs typeface="Garet"/>
                <a:sym typeface="Garet"/>
              </a:rPr>
              <a:t> Converts recognized gestures into pre-recorded or synthesized speech using a speaker.</a:t>
            </a:r>
          </a:p>
          <a:p>
            <a:pPr algn="ctr">
              <a:lnSpc>
                <a:spcPts val="2939"/>
              </a:lnSpc>
              <a:spcBef>
                <a:spcPct val="0"/>
              </a:spcBef>
            </a:pPr>
            <a:endParaRPr lang="en-US" sz="2699">
              <a:solidFill>
                <a:srgbClr val="000000"/>
              </a:solidFill>
              <a:latin typeface="Garet"/>
              <a:ea typeface="Garet"/>
              <a:cs typeface="Garet"/>
              <a:sym typeface="Garet"/>
            </a:endParaRPr>
          </a:p>
        </p:txBody>
      </p:sp>
      <p:sp>
        <p:nvSpPr>
          <p:cNvPr id="7" name="TextBox 7"/>
          <p:cNvSpPr txBox="1"/>
          <p:nvPr/>
        </p:nvSpPr>
        <p:spPr>
          <a:xfrm>
            <a:off x="-78461" y="4521830"/>
            <a:ext cx="16964737" cy="481331"/>
          </a:xfrm>
          <a:prstGeom prst="rect">
            <a:avLst/>
          </a:prstGeom>
        </p:spPr>
        <p:txBody>
          <a:bodyPr lIns="0" tIns="0" rIns="0" bIns="0" rtlCol="0" anchor="t">
            <a:spAutoFit/>
          </a:bodyPr>
          <a:lstStyle/>
          <a:p>
            <a:pPr marL="604515" lvl="1" indent="-302257" algn="l">
              <a:lnSpc>
                <a:spcPts val="3919"/>
              </a:lnSpc>
              <a:buFont typeface="Arial"/>
              <a:buChar char="•"/>
            </a:pPr>
            <a:r>
              <a:rPr lang="en-US" sz="2799" b="1" dirty="0" err="1">
                <a:solidFill>
                  <a:srgbClr val="000000"/>
                </a:solidFill>
                <a:latin typeface="Garet Bold"/>
                <a:ea typeface="Garet Bold"/>
                <a:cs typeface="Garet Bold"/>
                <a:sym typeface="Garet Bold"/>
              </a:rPr>
              <a:t>Technolgy</a:t>
            </a:r>
            <a:r>
              <a:rPr lang="en-US" sz="2799" b="1" dirty="0">
                <a:solidFill>
                  <a:srgbClr val="000000"/>
                </a:solidFill>
                <a:latin typeface="Garet Bold"/>
                <a:ea typeface="Garet Bold"/>
                <a:cs typeface="Garet Bold"/>
                <a:sym typeface="Garet Bold"/>
              </a:rPr>
              <a:t> used:</a:t>
            </a:r>
          </a:p>
        </p:txBody>
      </p:sp>
      <p:sp>
        <p:nvSpPr>
          <p:cNvPr id="8" name="TextBox 8"/>
          <p:cNvSpPr txBox="1"/>
          <p:nvPr/>
        </p:nvSpPr>
        <p:spPr>
          <a:xfrm>
            <a:off x="-117692" y="8090530"/>
            <a:ext cx="18288000" cy="976631"/>
          </a:xfrm>
          <a:prstGeom prst="rect">
            <a:avLst/>
          </a:prstGeom>
        </p:spPr>
        <p:txBody>
          <a:bodyPr lIns="0" tIns="0" rIns="0" bIns="0" rtlCol="0" anchor="t">
            <a:spAutoFit/>
          </a:bodyPr>
          <a:lstStyle/>
          <a:p>
            <a:pPr marL="604515" lvl="1" indent="-302257" algn="l">
              <a:lnSpc>
                <a:spcPts val="3919"/>
              </a:lnSpc>
              <a:buFont typeface="Arial"/>
              <a:buChar char="•"/>
            </a:pPr>
            <a:r>
              <a:rPr lang="en-US" sz="2799" b="1">
                <a:solidFill>
                  <a:srgbClr val="000000"/>
                </a:solidFill>
                <a:latin typeface="Garet Bold"/>
                <a:ea typeface="Garet Bold"/>
                <a:cs typeface="Garet Bold"/>
                <a:sym typeface="Garet Bold"/>
              </a:rPr>
              <a:t>Impact:</a:t>
            </a:r>
            <a:r>
              <a:rPr lang="en-US" sz="2799">
                <a:solidFill>
                  <a:srgbClr val="000000"/>
                </a:solidFill>
                <a:latin typeface="Garet"/>
                <a:ea typeface="Garet"/>
                <a:cs typeface="Garet"/>
                <a:sym typeface="Garet"/>
              </a:rPr>
              <a:t> Empowers individuals with speech and hearing impairments, enhancing accessibility in daily life.</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364" b="-3364"/>
            </a:stretch>
          </a:blipFill>
        </p:spPr>
      </p:sp>
      <p:sp>
        <p:nvSpPr>
          <p:cNvPr id="3" name="Freeform 3"/>
          <p:cNvSpPr/>
          <p:nvPr/>
        </p:nvSpPr>
        <p:spPr>
          <a:xfrm>
            <a:off x="0" y="1277548"/>
            <a:ext cx="3795216" cy="3088913"/>
          </a:xfrm>
          <a:custGeom>
            <a:avLst/>
            <a:gdLst/>
            <a:ahLst/>
            <a:cxnLst/>
            <a:rect l="l" t="t" r="r" b="b"/>
            <a:pathLst>
              <a:path w="3795216" h="3088913">
                <a:moveTo>
                  <a:pt x="0" y="0"/>
                </a:moveTo>
                <a:lnTo>
                  <a:pt x="3795216" y="0"/>
                </a:lnTo>
                <a:lnTo>
                  <a:pt x="3795216" y="3088913"/>
                </a:lnTo>
                <a:lnTo>
                  <a:pt x="0" y="3088913"/>
                </a:lnTo>
                <a:lnTo>
                  <a:pt x="0" y="0"/>
                </a:lnTo>
                <a:close/>
              </a:path>
            </a:pathLst>
          </a:custGeom>
          <a:blipFill>
            <a:blip r:embed="rId3"/>
            <a:stretch>
              <a:fillRect l="-4751" t="-1800" r="-8943"/>
            </a:stretch>
          </a:blipFill>
        </p:spPr>
      </p:sp>
      <p:sp>
        <p:nvSpPr>
          <p:cNvPr id="4" name="Freeform 4"/>
          <p:cNvSpPr/>
          <p:nvPr/>
        </p:nvSpPr>
        <p:spPr>
          <a:xfrm>
            <a:off x="4082635" y="1387659"/>
            <a:ext cx="3278525" cy="2868690"/>
          </a:xfrm>
          <a:custGeom>
            <a:avLst/>
            <a:gdLst/>
            <a:ahLst/>
            <a:cxnLst/>
            <a:rect l="l" t="t" r="r" b="b"/>
            <a:pathLst>
              <a:path w="3278525" h="2868690">
                <a:moveTo>
                  <a:pt x="0" y="0"/>
                </a:moveTo>
                <a:lnTo>
                  <a:pt x="3278526" y="0"/>
                </a:lnTo>
                <a:lnTo>
                  <a:pt x="3278526" y="2868690"/>
                </a:lnTo>
                <a:lnTo>
                  <a:pt x="0" y="2868690"/>
                </a:lnTo>
                <a:lnTo>
                  <a:pt x="0" y="0"/>
                </a:lnTo>
                <a:close/>
              </a:path>
            </a:pathLst>
          </a:custGeom>
          <a:blipFill>
            <a:blip r:embed="rId4"/>
            <a:stretch>
              <a:fillRect r="-54313"/>
            </a:stretch>
          </a:blipFill>
        </p:spPr>
      </p:sp>
      <p:sp>
        <p:nvSpPr>
          <p:cNvPr id="5" name="Freeform 5"/>
          <p:cNvSpPr/>
          <p:nvPr/>
        </p:nvSpPr>
        <p:spPr>
          <a:xfrm>
            <a:off x="7513428" y="1235961"/>
            <a:ext cx="3626805" cy="3377313"/>
          </a:xfrm>
          <a:custGeom>
            <a:avLst/>
            <a:gdLst/>
            <a:ahLst/>
            <a:cxnLst/>
            <a:rect l="l" t="t" r="r" b="b"/>
            <a:pathLst>
              <a:path w="3626805" h="3377313">
                <a:moveTo>
                  <a:pt x="0" y="0"/>
                </a:moveTo>
                <a:lnTo>
                  <a:pt x="3626805" y="0"/>
                </a:lnTo>
                <a:lnTo>
                  <a:pt x="3626805" y="3377313"/>
                </a:lnTo>
                <a:lnTo>
                  <a:pt x="0" y="3377313"/>
                </a:lnTo>
                <a:lnTo>
                  <a:pt x="0" y="0"/>
                </a:lnTo>
                <a:close/>
              </a:path>
            </a:pathLst>
          </a:custGeom>
          <a:blipFill>
            <a:blip r:embed="rId5"/>
            <a:stretch>
              <a:fillRect r="-51966"/>
            </a:stretch>
          </a:blipFill>
        </p:spPr>
      </p:sp>
      <p:sp>
        <p:nvSpPr>
          <p:cNvPr id="6" name="Freeform 6"/>
          <p:cNvSpPr/>
          <p:nvPr/>
        </p:nvSpPr>
        <p:spPr>
          <a:xfrm>
            <a:off x="11292633" y="2005914"/>
            <a:ext cx="3639501" cy="2360887"/>
          </a:xfrm>
          <a:custGeom>
            <a:avLst/>
            <a:gdLst/>
            <a:ahLst/>
            <a:cxnLst/>
            <a:rect l="l" t="t" r="r" b="b"/>
            <a:pathLst>
              <a:path w="3639501" h="2360887">
                <a:moveTo>
                  <a:pt x="0" y="0"/>
                </a:moveTo>
                <a:lnTo>
                  <a:pt x="3639501" y="0"/>
                </a:lnTo>
                <a:lnTo>
                  <a:pt x="3639501" y="2360886"/>
                </a:lnTo>
                <a:lnTo>
                  <a:pt x="0" y="2360886"/>
                </a:lnTo>
                <a:lnTo>
                  <a:pt x="0" y="0"/>
                </a:lnTo>
                <a:close/>
              </a:path>
            </a:pathLst>
          </a:custGeom>
          <a:blipFill>
            <a:blip r:embed="rId6"/>
            <a:stretch>
              <a:fillRect l="-1409" r="-61536"/>
            </a:stretch>
          </a:blipFill>
        </p:spPr>
      </p:sp>
      <p:sp>
        <p:nvSpPr>
          <p:cNvPr id="7" name="Freeform 7"/>
          <p:cNvSpPr/>
          <p:nvPr/>
        </p:nvSpPr>
        <p:spPr>
          <a:xfrm>
            <a:off x="15084534" y="1504771"/>
            <a:ext cx="3070116" cy="3108503"/>
          </a:xfrm>
          <a:custGeom>
            <a:avLst/>
            <a:gdLst/>
            <a:ahLst/>
            <a:cxnLst/>
            <a:rect l="l" t="t" r="r" b="b"/>
            <a:pathLst>
              <a:path w="3070116" h="3108503">
                <a:moveTo>
                  <a:pt x="0" y="0"/>
                </a:moveTo>
                <a:lnTo>
                  <a:pt x="3070116" y="0"/>
                </a:lnTo>
                <a:lnTo>
                  <a:pt x="3070116" y="3108503"/>
                </a:lnTo>
                <a:lnTo>
                  <a:pt x="0" y="3108503"/>
                </a:lnTo>
                <a:lnTo>
                  <a:pt x="0" y="0"/>
                </a:lnTo>
                <a:close/>
              </a:path>
            </a:pathLst>
          </a:custGeom>
          <a:blipFill>
            <a:blip r:embed="rId7"/>
            <a:stretch>
              <a:fillRect l="-4810" r="-71702"/>
            </a:stretch>
          </a:blipFill>
        </p:spPr>
      </p:sp>
      <p:sp>
        <p:nvSpPr>
          <p:cNvPr id="8" name="TextBox 8"/>
          <p:cNvSpPr txBox="1"/>
          <p:nvPr/>
        </p:nvSpPr>
        <p:spPr>
          <a:xfrm>
            <a:off x="5425788" y="255848"/>
            <a:ext cx="7203393" cy="701250"/>
          </a:xfrm>
          <a:prstGeom prst="rect">
            <a:avLst/>
          </a:prstGeom>
        </p:spPr>
        <p:txBody>
          <a:bodyPr lIns="0" tIns="0" rIns="0" bIns="0" rtlCol="0" anchor="t">
            <a:spAutoFit/>
          </a:bodyPr>
          <a:lstStyle/>
          <a:p>
            <a:pPr algn="ctr">
              <a:lnSpc>
                <a:spcPts val="5108"/>
              </a:lnSpc>
            </a:pPr>
            <a:r>
              <a:rPr lang="en-US" sz="5108" spc="-403">
                <a:solidFill>
                  <a:srgbClr val="000000"/>
                </a:solidFill>
                <a:latin typeface="Archivo Black"/>
                <a:ea typeface="Archivo Black"/>
                <a:cs typeface="Archivo Black"/>
                <a:sym typeface="Archivo Black"/>
              </a:rPr>
              <a:t>Components Required</a:t>
            </a:r>
          </a:p>
        </p:txBody>
      </p:sp>
      <p:sp>
        <p:nvSpPr>
          <p:cNvPr id="9" name="TextBox 9"/>
          <p:cNvSpPr txBox="1"/>
          <p:nvPr/>
        </p:nvSpPr>
        <p:spPr>
          <a:xfrm>
            <a:off x="-106620" y="4648105"/>
            <a:ext cx="3931704" cy="495395"/>
          </a:xfrm>
          <a:prstGeom prst="rect">
            <a:avLst/>
          </a:prstGeom>
        </p:spPr>
        <p:txBody>
          <a:bodyPr lIns="0" tIns="0" rIns="0" bIns="0" rtlCol="0" anchor="t">
            <a:spAutoFit/>
          </a:bodyPr>
          <a:lstStyle/>
          <a:p>
            <a:pPr algn="ctr">
              <a:lnSpc>
                <a:spcPts val="4194"/>
              </a:lnSpc>
            </a:pPr>
            <a:r>
              <a:rPr lang="en-US" sz="2996" b="1">
                <a:solidFill>
                  <a:srgbClr val="000000"/>
                </a:solidFill>
                <a:latin typeface="Garet Bold"/>
                <a:ea typeface="Garet Bold"/>
                <a:cs typeface="Garet Bold"/>
                <a:sym typeface="Garet Bold"/>
              </a:rPr>
              <a:t>Raspberry Pi</a:t>
            </a:r>
          </a:p>
        </p:txBody>
      </p:sp>
      <p:sp>
        <p:nvSpPr>
          <p:cNvPr id="10" name="TextBox 10"/>
          <p:cNvSpPr txBox="1"/>
          <p:nvPr/>
        </p:nvSpPr>
        <p:spPr>
          <a:xfrm>
            <a:off x="3338149" y="4686158"/>
            <a:ext cx="4175279" cy="495395"/>
          </a:xfrm>
          <a:prstGeom prst="rect">
            <a:avLst/>
          </a:prstGeom>
        </p:spPr>
        <p:txBody>
          <a:bodyPr lIns="0" tIns="0" rIns="0" bIns="0" rtlCol="0" anchor="t">
            <a:spAutoFit/>
          </a:bodyPr>
          <a:lstStyle/>
          <a:p>
            <a:pPr algn="ctr">
              <a:lnSpc>
                <a:spcPts val="4194"/>
              </a:lnSpc>
            </a:pPr>
            <a:r>
              <a:rPr lang="en-US" sz="2996" b="1">
                <a:solidFill>
                  <a:srgbClr val="000000"/>
                </a:solidFill>
                <a:latin typeface="Garet Bold"/>
                <a:ea typeface="Garet Bold"/>
                <a:cs typeface="Garet Bold"/>
                <a:sym typeface="Garet Bold"/>
              </a:rPr>
              <a:t>Flex Sensors</a:t>
            </a:r>
          </a:p>
        </p:txBody>
      </p:sp>
      <p:sp>
        <p:nvSpPr>
          <p:cNvPr id="11" name="TextBox 11"/>
          <p:cNvSpPr txBox="1"/>
          <p:nvPr/>
        </p:nvSpPr>
        <p:spPr>
          <a:xfrm>
            <a:off x="228660" y="5370409"/>
            <a:ext cx="3261144" cy="3589624"/>
          </a:xfrm>
          <a:prstGeom prst="rect">
            <a:avLst/>
          </a:prstGeom>
        </p:spPr>
        <p:txBody>
          <a:bodyPr lIns="0" tIns="0" rIns="0" bIns="0" rtlCol="0" anchor="t">
            <a:spAutoFit/>
          </a:bodyPr>
          <a:lstStyle/>
          <a:p>
            <a:pPr marL="496834" lvl="1" indent="-248417" algn="l">
              <a:lnSpc>
                <a:spcPts val="3221"/>
              </a:lnSpc>
              <a:buFont typeface="Arial"/>
              <a:buChar char="•"/>
            </a:pPr>
            <a:r>
              <a:rPr lang="en-US" sz="2301">
                <a:solidFill>
                  <a:srgbClr val="000000"/>
                </a:solidFill>
                <a:latin typeface="Garet"/>
                <a:ea typeface="Garet"/>
                <a:cs typeface="Garet"/>
                <a:sym typeface="Garet"/>
              </a:rPr>
              <a:t>Acts as the main processing unit for image and signal processing, interfacing with sensors and running software (Python + OpenCV).</a:t>
            </a:r>
          </a:p>
        </p:txBody>
      </p:sp>
      <p:sp>
        <p:nvSpPr>
          <p:cNvPr id="12" name="TextBox 12"/>
          <p:cNvSpPr txBox="1"/>
          <p:nvPr/>
        </p:nvSpPr>
        <p:spPr>
          <a:xfrm>
            <a:off x="3795216" y="5370409"/>
            <a:ext cx="3261144" cy="3189574"/>
          </a:xfrm>
          <a:prstGeom prst="rect">
            <a:avLst/>
          </a:prstGeom>
        </p:spPr>
        <p:txBody>
          <a:bodyPr lIns="0" tIns="0" rIns="0" bIns="0" rtlCol="0" anchor="t">
            <a:spAutoFit/>
          </a:bodyPr>
          <a:lstStyle/>
          <a:p>
            <a:pPr marL="496834" lvl="1" indent="-248417" algn="l">
              <a:lnSpc>
                <a:spcPts val="3221"/>
              </a:lnSpc>
              <a:buFont typeface="Arial"/>
              <a:buChar char="•"/>
            </a:pPr>
            <a:r>
              <a:rPr lang="en-US" sz="2301">
                <a:solidFill>
                  <a:srgbClr val="000000"/>
                </a:solidFill>
                <a:latin typeface="Garet"/>
                <a:ea typeface="Garet"/>
                <a:cs typeface="Garet"/>
                <a:sym typeface="Garet"/>
              </a:rPr>
              <a:t>Used to detect the bending or flexing of a body part (such as fingers), which can be crucial for more precise sign recognition</a:t>
            </a:r>
          </a:p>
        </p:txBody>
      </p:sp>
      <p:sp>
        <p:nvSpPr>
          <p:cNvPr id="13" name="TextBox 13"/>
          <p:cNvSpPr txBox="1"/>
          <p:nvPr/>
        </p:nvSpPr>
        <p:spPr>
          <a:xfrm>
            <a:off x="6989131" y="4565649"/>
            <a:ext cx="4114584" cy="1019270"/>
          </a:xfrm>
          <a:prstGeom prst="rect">
            <a:avLst/>
          </a:prstGeom>
        </p:spPr>
        <p:txBody>
          <a:bodyPr lIns="0" tIns="0" rIns="0" bIns="0" rtlCol="0" anchor="t">
            <a:spAutoFit/>
          </a:bodyPr>
          <a:lstStyle/>
          <a:p>
            <a:pPr algn="ctr">
              <a:lnSpc>
                <a:spcPts val="4194"/>
              </a:lnSpc>
            </a:pPr>
            <a:r>
              <a:rPr lang="en-US" sz="2996" b="1">
                <a:solidFill>
                  <a:srgbClr val="000000"/>
                </a:solidFill>
                <a:latin typeface="Garet Bold"/>
                <a:ea typeface="Garet Bold"/>
                <a:cs typeface="Garet Bold"/>
                <a:sym typeface="Garet Bold"/>
              </a:rPr>
              <a:t>Accelerometer</a:t>
            </a:r>
          </a:p>
          <a:p>
            <a:pPr algn="ctr">
              <a:lnSpc>
                <a:spcPts val="4194"/>
              </a:lnSpc>
            </a:pPr>
            <a:r>
              <a:rPr lang="en-US" sz="2996" b="1">
                <a:solidFill>
                  <a:srgbClr val="000000"/>
                </a:solidFill>
                <a:latin typeface="Garet Bold"/>
                <a:ea typeface="Garet Bold"/>
                <a:cs typeface="Garet Bold"/>
                <a:sym typeface="Garet Bold"/>
              </a:rPr>
              <a:t>MPU6050</a:t>
            </a:r>
          </a:p>
        </p:txBody>
      </p:sp>
      <p:sp>
        <p:nvSpPr>
          <p:cNvPr id="14" name="TextBox 14"/>
          <p:cNvSpPr txBox="1"/>
          <p:nvPr/>
        </p:nvSpPr>
        <p:spPr>
          <a:xfrm>
            <a:off x="7361161" y="5591222"/>
            <a:ext cx="3515220" cy="4277964"/>
          </a:xfrm>
          <a:prstGeom prst="rect">
            <a:avLst/>
          </a:prstGeom>
        </p:spPr>
        <p:txBody>
          <a:bodyPr lIns="0" tIns="0" rIns="0" bIns="0" rtlCol="0" anchor="t">
            <a:spAutoFit/>
          </a:bodyPr>
          <a:lstStyle/>
          <a:p>
            <a:pPr marL="475245" lvl="1" indent="-237623" algn="l">
              <a:lnSpc>
                <a:spcPts val="3081"/>
              </a:lnSpc>
              <a:buFont typeface="Arial"/>
              <a:buChar char="•"/>
            </a:pPr>
            <a:r>
              <a:rPr lang="en-US" sz="2201">
                <a:solidFill>
                  <a:srgbClr val="000000"/>
                </a:solidFill>
                <a:latin typeface="Garet"/>
                <a:ea typeface="Garet"/>
                <a:cs typeface="Garet"/>
                <a:sym typeface="Garet"/>
              </a:rPr>
              <a:t>It helps in Orientation tracking ,It can sense the tilt or movement of the hand in space, which is important for understanding specific gestures or hand positions that go beyond simple finger movements.</a:t>
            </a:r>
          </a:p>
        </p:txBody>
      </p:sp>
      <p:sp>
        <p:nvSpPr>
          <p:cNvPr id="15" name="TextBox 15"/>
          <p:cNvSpPr txBox="1"/>
          <p:nvPr/>
        </p:nvSpPr>
        <p:spPr>
          <a:xfrm>
            <a:off x="11045082" y="4690650"/>
            <a:ext cx="3559807" cy="976725"/>
          </a:xfrm>
          <a:prstGeom prst="rect">
            <a:avLst/>
          </a:prstGeom>
        </p:spPr>
        <p:txBody>
          <a:bodyPr lIns="0" tIns="0" rIns="0" bIns="0" rtlCol="0" anchor="t">
            <a:spAutoFit/>
          </a:bodyPr>
          <a:lstStyle/>
          <a:p>
            <a:pPr algn="ctr">
              <a:lnSpc>
                <a:spcPts val="3914"/>
              </a:lnSpc>
            </a:pPr>
            <a:r>
              <a:rPr lang="en-US" sz="2796" b="1">
                <a:solidFill>
                  <a:srgbClr val="000000"/>
                </a:solidFill>
                <a:latin typeface="Garet Bold"/>
                <a:ea typeface="Garet Bold"/>
                <a:cs typeface="Garet Bold"/>
                <a:sym typeface="Garet Bold"/>
              </a:rPr>
              <a:t>Speakers (for voice output)</a:t>
            </a:r>
          </a:p>
        </p:txBody>
      </p:sp>
      <p:sp>
        <p:nvSpPr>
          <p:cNvPr id="16" name="TextBox 16"/>
          <p:cNvSpPr txBox="1"/>
          <p:nvPr/>
        </p:nvSpPr>
        <p:spPr>
          <a:xfrm>
            <a:off x="11045082" y="5619750"/>
            <a:ext cx="3261144" cy="3589624"/>
          </a:xfrm>
          <a:prstGeom prst="rect">
            <a:avLst/>
          </a:prstGeom>
        </p:spPr>
        <p:txBody>
          <a:bodyPr lIns="0" tIns="0" rIns="0" bIns="0" rtlCol="0" anchor="t">
            <a:spAutoFit/>
          </a:bodyPr>
          <a:lstStyle/>
          <a:p>
            <a:pPr marL="496836" lvl="1" indent="-248418" algn="l">
              <a:lnSpc>
                <a:spcPts val="3221"/>
              </a:lnSpc>
              <a:buFont typeface="Arial"/>
              <a:buChar char="•"/>
            </a:pPr>
            <a:r>
              <a:rPr lang="en-US" sz="2301">
                <a:solidFill>
                  <a:srgbClr val="000000"/>
                </a:solidFill>
                <a:latin typeface="Garet"/>
                <a:ea typeface="Garet"/>
                <a:cs typeface="Garet"/>
                <a:sym typeface="Garet"/>
              </a:rPr>
              <a:t>It converts sign gestures into spoken language. Speakers allow the user to hear the translated message, making the system more interactive.</a:t>
            </a:r>
          </a:p>
        </p:txBody>
      </p:sp>
      <p:sp>
        <p:nvSpPr>
          <p:cNvPr id="17" name="TextBox 17"/>
          <p:cNvSpPr txBox="1"/>
          <p:nvPr/>
        </p:nvSpPr>
        <p:spPr>
          <a:xfrm>
            <a:off x="14455558" y="4726163"/>
            <a:ext cx="3559807" cy="481425"/>
          </a:xfrm>
          <a:prstGeom prst="rect">
            <a:avLst/>
          </a:prstGeom>
        </p:spPr>
        <p:txBody>
          <a:bodyPr lIns="0" tIns="0" rIns="0" bIns="0" rtlCol="0" anchor="t">
            <a:spAutoFit/>
          </a:bodyPr>
          <a:lstStyle/>
          <a:p>
            <a:pPr algn="ctr">
              <a:lnSpc>
                <a:spcPts val="3914"/>
              </a:lnSpc>
            </a:pPr>
            <a:r>
              <a:rPr lang="en-US" sz="2796" b="1">
                <a:solidFill>
                  <a:srgbClr val="000000"/>
                </a:solidFill>
                <a:latin typeface="Garet Bold"/>
                <a:ea typeface="Garet Bold"/>
                <a:cs typeface="Garet Bold"/>
                <a:sym typeface="Garet Bold"/>
              </a:rPr>
              <a:t>Power Supply</a:t>
            </a:r>
          </a:p>
        </p:txBody>
      </p:sp>
      <p:sp>
        <p:nvSpPr>
          <p:cNvPr id="18" name="TextBox 18"/>
          <p:cNvSpPr txBox="1"/>
          <p:nvPr/>
        </p:nvSpPr>
        <p:spPr>
          <a:xfrm>
            <a:off x="14754221" y="5537294"/>
            <a:ext cx="3261144" cy="3189574"/>
          </a:xfrm>
          <a:prstGeom prst="rect">
            <a:avLst/>
          </a:prstGeom>
        </p:spPr>
        <p:txBody>
          <a:bodyPr lIns="0" tIns="0" rIns="0" bIns="0" rtlCol="0" anchor="t">
            <a:spAutoFit/>
          </a:bodyPr>
          <a:lstStyle/>
          <a:p>
            <a:pPr marL="496836" lvl="1" indent="-248418" algn="l">
              <a:lnSpc>
                <a:spcPts val="3221"/>
              </a:lnSpc>
              <a:buFont typeface="Arial"/>
              <a:buChar char="•"/>
            </a:pPr>
            <a:r>
              <a:rPr lang="en-US" sz="2301">
                <a:solidFill>
                  <a:srgbClr val="000000"/>
                </a:solidFill>
                <a:latin typeface="Garet"/>
                <a:ea typeface="Garet"/>
                <a:cs typeface="Garet"/>
                <a:sym typeface="Garet"/>
              </a:rPr>
              <a:t>Provides the necessary power to run the entire system, including the Raspberry Pi, sensors, camera, microphone, and speakers.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3337" y="13736"/>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364" b="-3364"/>
            </a:stretch>
          </a:blipFill>
        </p:spPr>
        <p:txBody>
          <a:bodyPr/>
          <a:lstStyle/>
          <a:p>
            <a:endParaRPr lang="en-US" dirty="0"/>
          </a:p>
        </p:txBody>
      </p:sp>
      <p:sp>
        <p:nvSpPr>
          <p:cNvPr id="3" name="AutoShape 3"/>
          <p:cNvSpPr/>
          <p:nvPr/>
        </p:nvSpPr>
        <p:spPr>
          <a:xfrm>
            <a:off x="2498864" y="4254640"/>
            <a:ext cx="1520322" cy="0"/>
          </a:xfrm>
          <a:prstGeom prst="line">
            <a:avLst/>
          </a:prstGeom>
          <a:ln w="38100" cap="flat">
            <a:solidFill>
              <a:srgbClr val="000000"/>
            </a:solidFill>
            <a:prstDash val="solid"/>
            <a:headEnd type="none" w="sm" len="sm"/>
            <a:tailEnd type="arrow" w="med" len="sm"/>
          </a:ln>
        </p:spPr>
      </p:sp>
      <p:sp>
        <p:nvSpPr>
          <p:cNvPr id="4" name="AutoShape 4"/>
          <p:cNvSpPr/>
          <p:nvPr/>
        </p:nvSpPr>
        <p:spPr>
          <a:xfrm flipV="1">
            <a:off x="4000138" y="5277212"/>
            <a:ext cx="4450148" cy="28575"/>
          </a:xfrm>
          <a:prstGeom prst="line">
            <a:avLst/>
          </a:prstGeom>
          <a:ln w="38100" cap="flat">
            <a:solidFill>
              <a:srgbClr val="000000"/>
            </a:solidFill>
            <a:prstDash val="solid"/>
            <a:headEnd type="none" w="sm" len="sm"/>
            <a:tailEnd type="none" w="sm" len="sm"/>
          </a:ln>
        </p:spPr>
      </p:sp>
      <p:sp>
        <p:nvSpPr>
          <p:cNvPr id="5" name="AutoShape 5"/>
          <p:cNvSpPr/>
          <p:nvPr/>
        </p:nvSpPr>
        <p:spPr>
          <a:xfrm>
            <a:off x="2690282" y="3270529"/>
            <a:ext cx="19050" cy="2006683"/>
          </a:xfrm>
          <a:prstGeom prst="line">
            <a:avLst/>
          </a:prstGeom>
          <a:ln w="38100" cap="flat">
            <a:solidFill>
              <a:srgbClr val="000000"/>
            </a:solidFill>
            <a:prstDash val="solid"/>
            <a:headEnd type="none" w="sm" len="sm"/>
            <a:tailEnd type="none" w="sm" len="sm"/>
          </a:ln>
        </p:spPr>
      </p:sp>
      <p:sp>
        <p:nvSpPr>
          <p:cNvPr id="6" name="AutoShape 6"/>
          <p:cNvSpPr/>
          <p:nvPr/>
        </p:nvSpPr>
        <p:spPr>
          <a:xfrm>
            <a:off x="0" y="5276850"/>
            <a:ext cx="2654072" cy="0"/>
          </a:xfrm>
          <a:prstGeom prst="line">
            <a:avLst/>
          </a:prstGeom>
          <a:ln w="38100" cap="flat">
            <a:solidFill>
              <a:srgbClr val="000000"/>
            </a:solidFill>
            <a:prstDash val="solid"/>
            <a:headEnd type="none" w="sm" len="sm"/>
            <a:tailEnd type="none" w="sm" len="sm"/>
          </a:ln>
        </p:spPr>
      </p:sp>
      <p:sp>
        <p:nvSpPr>
          <p:cNvPr id="7" name="AutoShape 7"/>
          <p:cNvSpPr/>
          <p:nvPr/>
        </p:nvSpPr>
        <p:spPr>
          <a:xfrm>
            <a:off x="0" y="3270167"/>
            <a:ext cx="2654072" cy="0"/>
          </a:xfrm>
          <a:prstGeom prst="line">
            <a:avLst/>
          </a:prstGeom>
          <a:ln w="38100" cap="flat">
            <a:solidFill>
              <a:srgbClr val="000000"/>
            </a:solidFill>
            <a:prstDash val="solid"/>
            <a:headEnd type="none" w="sm" len="sm"/>
            <a:tailEnd type="none" w="sm" len="sm"/>
          </a:ln>
        </p:spPr>
      </p:sp>
      <p:sp>
        <p:nvSpPr>
          <p:cNvPr id="8" name="AutoShape 8"/>
          <p:cNvSpPr/>
          <p:nvPr/>
        </p:nvSpPr>
        <p:spPr>
          <a:xfrm>
            <a:off x="19049" y="3270348"/>
            <a:ext cx="19050" cy="2006683"/>
          </a:xfrm>
          <a:prstGeom prst="line">
            <a:avLst/>
          </a:prstGeom>
          <a:ln w="38100" cap="flat">
            <a:solidFill>
              <a:srgbClr val="000000"/>
            </a:solidFill>
            <a:prstDash val="solid"/>
            <a:headEnd type="none" w="sm" len="sm"/>
            <a:tailEnd type="none" w="sm" len="sm"/>
          </a:ln>
        </p:spPr>
      </p:sp>
      <p:sp>
        <p:nvSpPr>
          <p:cNvPr id="9" name="TextBox 9"/>
          <p:cNvSpPr txBox="1"/>
          <p:nvPr/>
        </p:nvSpPr>
        <p:spPr>
          <a:xfrm>
            <a:off x="38099" y="3222723"/>
            <a:ext cx="2633134" cy="2054308"/>
          </a:xfrm>
          <a:prstGeom prst="rect">
            <a:avLst/>
          </a:prstGeom>
        </p:spPr>
        <p:txBody>
          <a:bodyPr lIns="0" tIns="0" rIns="0" bIns="0" rtlCol="0" anchor="t">
            <a:spAutoFit/>
          </a:bodyPr>
          <a:lstStyle/>
          <a:p>
            <a:pPr algn="ctr">
              <a:lnSpc>
                <a:spcPts val="3270"/>
              </a:lnSpc>
              <a:spcBef>
                <a:spcPct val="0"/>
              </a:spcBef>
            </a:pPr>
            <a:r>
              <a:rPr lang="en-US" sz="2335" dirty="0">
                <a:solidFill>
                  <a:srgbClr val="000000"/>
                </a:solidFill>
                <a:latin typeface="Garet"/>
                <a:ea typeface="Garet"/>
                <a:cs typeface="Garet"/>
                <a:sym typeface="Garet"/>
              </a:rPr>
              <a:t>Flex Sensors(Finger Bends)+ </a:t>
            </a:r>
            <a:r>
              <a:rPr lang="en-US" sz="2335" dirty="0" err="1">
                <a:solidFill>
                  <a:srgbClr val="000000"/>
                </a:solidFill>
                <a:latin typeface="Garet"/>
                <a:ea typeface="Garet"/>
                <a:cs typeface="Garet"/>
                <a:sym typeface="Garet"/>
              </a:rPr>
              <a:t>Acclerometer</a:t>
            </a:r>
            <a:r>
              <a:rPr lang="en-US" sz="2335" dirty="0">
                <a:solidFill>
                  <a:srgbClr val="000000"/>
                </a:solidFill>
                <a:latin typeface="Garet"/>
                <a:ea typeface="Garet"/>
                <a:cs typeface="Garet"/>
                <a:sym typeface="Garet"/>
              </a:rPr>
              <a:t>(Hand Motion)</a:t>
            </a:r>
          </a:p>
        </p:txBody>
      </p:sp>
      <p:sp>
        <p:nvSpPr>
          <p:cNvPr id="10" name="TextBox 10"/>
          <p:cNvSpPr txBox="1"/>
          <p:nvPr/>
        </p:nvSpPr>
        <p:spPr>
          <a:xfrm>
            <a:off x="4000053" y="3287756"/>
            <a:ext cx="4440793" cy="1989455"/>
          </a:xfrm>
          <a:prstGeom prst="rect">
            <a:avLst/>
          </a:prstGeom>
        </p:spPr>
        <p:txBody>
          <a:bodyPr lIns="0" tIns="0" rIns="0" bIns="0" rtlCol="0" anchor="t">
            <a:spAutoFit/>
          </a:bodyPr>
          <a:lstStyle/>
          <a:p>
            <a:pPr algn="ctr">
              <a:lnSpc>
                <a:spcPts val="3219"/>
              </a:lnSpc>
            </a:pPr>
            <a:r>
              <a:rPr lang="en-US" sz="2299">
                <a:solidFill>
                  <a:srgbClr val="000000"/>
                </a:solidFill>
                <a:latin typeface="Garet"/>
                <a:ea typeface="Garet"/>
                <a:cs typeface="Garet"/>
                <a:sym typeface="Garet"/>
              </a:rPr>
              <a:t>Raspberry Pi(Main Processor)</a:t>
            </a:r>
          </a:p>
          <a:p>
            <a:pPr algn="ctr">
              <a:lnSpc>
                <a:spcPts val="3219"/>
              </a:lnSpc>
            </a:pPr>
            <a:r>
              <a:rPr lang="en-US" sz="2299">
                <a:solidFill>
                  <a:srgbClr val="000000"/>
                </a:solidFill>
                <a:latin typeface="Garet"/>
                <a:ea typeface="Garet"/>
                <a:cs typeface="Garet"/>
                <a:sym typeface="Garet"/>
              </a:rPr>
              <a:t>-Collects sensor data from</a:t>
            </a:r>
          </a:p>
          <a:p>
            <a:pPr algn="ctr">
              <a:lnSpc>
                <a:spcPts val="3219"/>
              </a:lnSpc>
            </a:pPr>
            <a:r>
              <a:rPr lang="en-US" sz="2299">
                <a:solidFill>
                  <a:srgbClr val="000000"/>
                </a:solidFill>
                <a:latin typeface="Garet"/>
                <a:ea typeface="Garet"/>
                <a:cs typeface="Garet"/>
                <a:sym typeface="Garet"/>
              </a:rPr>
              <a:t>Flex and MPU6050</a:t>
            </a:r>
          </a:p>
          <a:p>
            <a:pPr algn="ctr">
              <a:lnSpc>
                <a:spcPts val="3219"/>
              </a:lnSpc>
            </a:pPr>
            <a:r>
              <a:rPr lang="en-US" sz="2299">
                <a:solidFill>
                  <a:srgbClr val="000000"/>
                </a:solidFill>
                <a:latin typeface="Garet"/>
                <a:ea typeface="Garet"/>
                <a:cs typeface="Garet"/>
                <a:sym typeface="Garet"/>
              </a:rPr>
              <a:t>-Captures hand Image</a:t>
            </a:r>
          </a:p>
          <a:p>
            <a:pPr algn="ctr">
              <a:lnSpc>
                <a:spcPts val="3219"/>
              </a:lnSpc>
              <a:spcBef>
                <a:spcPct val="0"/>
              </a:spcBef>
            </a:pPr>
            <a:r>
              <a:rPr lang="en-US" sz="2299">
                <a:solidFill>
                  <a:srgbClr val="000000"/>
                </a:solidFill>
                <a:latin typeface="Garet"/>
                <a:ea typeface="Garet"/>
                <a:cs typeface="Garet"/>
                <a:sym typeface="Garet"/>
              </a:rPr>
              <a:t>(Camera Module)</a:t>
            </a:r>
          </a:p>
        </p:txBody>
      </p:sp>
      <p:sp>
        <p:nvSpPr>
          <p:cNvPr id="11" name="AutoShape 11"/>
          <p:cNvSpPr/>
          <p:nvPr/>
        </p:nvSpPr>
        <p:spPr>
          <a:xfrm>
            <a:off x="4000053" y="3251118"/>
            <a:ext cx="4431183" cy="19050"/>
          </a:xfrm>
          <a:prstGeom prst="line">
            <a:avLst/>
          </a:prstGeom>
          <a:ln w="38100" cap="flat">
            <a:solidFill>
              <a:srgbClr val="000000"/>
            </a:solidFill>
            <a:prstDash val="solid"/>
            <a:headEnd type="none" w="sm" len="sm"/>
            <a:tailEnd type="none" w="sm" len="sm"/>
          </a:ln>
        </p:spPr>
      </p:sp>
      <p:sp>
        <p:nvSpPr>
          <p:cNvPr id="12" name="AutoShape 12"/>
          <p:cNvSpPr/>
          <p:nvPr/>
        </p:nvSpPr>
        <p:spPr>
          <a:xfrm flipV="1">
            <a:off x="8450286" y="3241417"/>
            <a:ext cx="9609" cy="2035433"/>
          </a:xfrm>
          <a:prstGeom prst="line">
            <a:avLst/>
          </a:prstGeom>
          <a:ln w="38100" cap="flat">
            <a:solidFill>
              <a:srgbClr val="000000"/>
            </a:solidFill>
            <a:prstDash val="solid"/>
            <a:headEnd type="none" w="sm" len="sm"/>
            <a:tailEnd type="none" w="sm" len="sm"/>
          </a:ln>
        </p:spPr>
      </p:sp>
      <p:sp>
        <p:nvSpPr>
          <p:cNvPr id="13" name="AutoShape 13"/>
          <p:cNvSpPr/>
          <p:nvPr/>
        </p:nvSpPr>
        <p:spPr>
          <a:xfrm flipH="1" flipV="1">
            <a:off x="4019187" y="3270705"/>
            <a:ext cx="19050" cy="2064194"/>
          </a:xfrm>
          <a:prstGeom prst="line">
            <a:avLst/>
          </a:prstGeom>
          <a:ln w="38100" cap="flat">
            <a:solidFill>
              <a:srgbClr val="000000"/>
            </a:solidFill>
            <a:prstDash val="solid"/>
            <a:headEnd type="none" w="sm" len="sm"/>
            <a:tailEnd type="none" w="sm" len="sm"/>
          </a:ln>
        </p:spPr>
      </p:sp>
      <p:sp>
        <p:nvSpPr>
          <p:cNvPr id="14" name="TextBox 14"/>
          <p:cNvSpPr txBox="1"/>
          <p:nvPr/>
        </p:nvSpPr>
        <p:spPr>
          <a:xfrm>
            <a:off x="2141965" y="2086293"/>
            <a:ext cx="2305340" cy="848424"/>
          </a:xfrm>
          <a:prstGeom prst="rect">
            <a:avLst/>
          </a:prstGeom>
        </p:spPr>
        <p:txBody>
          <a:bodyPr lIns="0" tIns="0" rIns="0" bIns="0" rtlCol="0" anchor="t">
            <a:spAutoFit/>
          </a:bodyPr>
          <a:lstStyle/>
          <a:p>
            <a:pPr algn="ctr">
              <a:lnSpc>
                <a:spcPts val="3476"/>
              </a:lnSpc>
            </a:pPr>
            <a:r>
              <a:rPr lang="en-US" sz="2483" b="1">
                <a:solidFill>
                  <a:srgbClr val="000000"/>
                </a:solidFill>
                <a:latin typeface="Garet Bold"/>
                <a:ea typeface="Garet Bold"/>
                <a:cs typeface="Garet Bold"/>
                <a:sym typeface="Garet Bold"/>
              </a:rPr>
              <a:t>STEP -1</a:t>
            </a:r>
          </a:p>
          <a:p>
            <a:pPr algn="ctr">
              <a:lnSpc>
                <a:spcPts val="3476"/>
              </a:lnSpc>
              <a:spcBef>
                <a:spcPct val="0"/>
              </a:spcBef>
            </a:pPr>
            <a:r>
              <a:rPr lang="en-US" sz="2483" b="1">
                <a:solidFill>
                  <a:srgbClr val="000000"/>
                </a:solidFill>
                <a:latin typeface="Garet Bold"/>
                <a:ea typeface="Garet Bold"/>
                <a:cs typeface="Garet Bold"/>
                <a:sym typeface="Garet Bold"/>
              </a:rPr>
              <a:t>Gesture Input</a:t>
            </a:r>
          </a:p>
        </p:txBody>
      </p:sp>
      <p:sp>
        <p:nvSpPr>
          <p:cNvPr id="15" name="AutoShape 15"/>
          <p:cNvSpPr/>
          <p:nvPr/>
        </p:nvSpPr>
        <p:spPr>
          <a:xfrm>
            <a:off x="8383839" y="4325347"/>
            <a:ext cx="1520322" cy="0"/>
          </a:xfrm>
          <a:prstGeom prst="line">
            <a:avLst/>
          </a:prstGeom>
          <a:ln w="38100" cap="flat">
            <a:solidFill>
              <a:srgbClr val="000000"/>
            </a:solidFill>
            <a:prstDash val="solid"/>
            <a:headEnd type="none" w="sm" len="sm"/>
            <a:tailEnd type="arrow" w="med" len="sm"/>
          </a:ln>
        </p:spPr>
      </p:sp>
      <p:sp>
        <p:nvSpPr>
          <p:cNvPr id="16" name="TextBox 16"/>
          <p:cNvSpPr txBox="1"/>
          <p:nvPr/>
        </p:nvSpPr>
        <p:spPr>
          <a:xfrm>
            <a:off x="10165850" y="2386556"/>
            <a:ext cx="5399605" cy="807444"/>
          </a:xfrm>
          <a:prstGeom prst="rect">
            <a:avLst/>
          </a:prstGeom>
        </p:spPr>
        <p:txBody>
          <a:bodyPr lIns="0" tIns="0" rIns="0" bIns="0" rtlCol="0" anchor="t">
            <a:spAutoFit/>
          </a:bodyPr>
          <a:lstStyle/>
          <a:p>
            <a:pPr algn="ctr">
              <a:lnSpc>
                <a:spcPts val="3270"/>
              </a:lnSpc>
              <a:spcBef>
                <a:spcPct val="0"/>
              </a:spcBef>
            </a:pPr>
            <a:r>
              <a:rPr lang="en-US" sz="2335" b="1">
                <a:solidFill>
                  <a:srgbClr val="000000"/>
                </a:solidFill>
                <a:latin typeface="Garet Bold"/>
                <a:ea typeface="Garet Bold"/>
                <a:cs typeface="Garet Bold"/>
                <a:sym typeface="Garet Bold"/>
              </a:rPr>
              <a:t>Image Processing and Feature Extraction using OpenCV</a:t>
            </a:r>
          </a:p>
        </p:txBody>
      </p:sp>
      <p:sp>
        <p:nvSpPr>
          <p:cNvPr id="17" name="TextBox 17"/>
          <p:cNvSpPr txBox="1"/>
          <p:nvPr/>
        </p:nvSpPr>
        <p:spPr>
          <a:xfrm>
            <a:off x="9923211" y="3325856"/>
            <a:ext cx="5374682" cy="2445744"/>
          </a:xfrm>
          <a:prstGeom prst="rect">
            <a:avLst/>
          </a:prstGeom>
        </p:spPr>
        <p:txBody>
          <a:bodyPr lIns="0" tIns="0" rIns="0" bIns="0" rtlCol="0" anchor="t">
            <a:spAutoFit/>
          </a:bodyPr>
          <a:lstStyle/>
          <a:p>
            <a:pPr algn="l">
              <a:lnSpc>
                <a:spcPts val="3270"/>
              </a:lnSpc>
            </a:pPr>
            <a:r>
              <a:rPr lang="en-US" sz="2335">
                <a:solidFill>
                  <a:srgbClr val="000000"/>
                </a:solidFill>
                <a:latin typeface="Garet"/>
                <a:ea typeface="Garet"/>
                <a:cs typeface="Garet"/>
                <a:sym typeface="Garet"/>
              </a:rPr>
              <a:t>-Converts Image to gray scale</a:t>
            </a:r>
          </a:p>
          <a:p>
            <a:pPr algn="l">
              <a:lnSpc>
                <a:spcPts val="3270"/>
              </a:lnSpc>
            </a:pPr>
            <a:r>
              <a:rPr lang="en-US" sz="2335">
                <a:solidFill>
                  <a:srgbClr val="000000"/>
                </a:solidFill>
                <a:latin typeface="Garet"/>
                <a:ea typeface="Garet"/>
                <a:cs typeface="Garet"/>
                <a:sym typeface="Garet"/>
              </a:rPr>
              <a:t>-Applies gaussian blur and Noise  Removal</a:t>
            </a:r>
          </a:p>
          <a:p>
            <a:pPr algn="l">
              <a:lnSpc>
                <a:spcPts val="3270"/>
              </a:lnSpc>
            </a:pPr>
            <a:r>
              <a:rPr lang="en-US" sz="2335">
                <a:solidFill>
                  <a:srgbClr val="000000"/>
                </a:solidFill>
                <a:latin typeface="Garet"/>
                <a:ea typeface="Garet"/>
                <a:cs typeface="Garet"/>
                <a:sym typeface="Garet"/>
              </a:rPr>
              <a:t>-Detects edges using canny edge detection</a:t>
            </a:r>
          </a:p>
          <a:p>
            <a:pPr algn="l">
              <a:lnSpc>
                <a:spcPts val="3270"/>
              </a:lnSpc>
              <a:spcBef>
                <a:spcPct val="0"/>
              </a:spcBef>
            </a:pPr>
            <a:r>
              <a:rPr lang="en-US" sz="2335">
                <a:solidFill>
                  <a:srgbClr val="000000"/>
                </a:solidFill>
                <a:latin typeface="Garet"/>
                <a:ea typeface="Garet"/>
                <a:cs typeface="Garet"/>
                <a:sym typeface="Garet"/>
              </a:rPr>
              <a:t>-Find Contours of Hand</a:t>
            </a:r>
          </a:p>
        </p:txBody>
      </p:sp>
      <p:sp>
        <p:nvSpPr>
          <p:cNvPr id="18" name="AutoShape 18"/>
          <p:cNvSpPr/>
          <p:nvPr/>
        </p:nvSpPr>
        <p:spPr>
          <a:xfrm flipV="1">
            <a:off x="9755377" y="3270705"/>
            <a:ext cx="5542517" cy="26577"/>
          </a:xfrm>
          <a:prstGeom prst="line">
            <a:avLst/>
          </a:prstGeom>
          <a:ln w="38100" cap="flat">
            <a:solidFill>
              <a:srgbClr val="000000"/>
            </a:solidFill>
            <a:prstDash val="solid"/>
            <a:headEnd type="none" w="sm" len="sm"/>
            <a:tailEnd type="none" w="sm" len="sm"/>
          </a:ln>
        </p:spPr>
      </p:sp>
      <p:sp>
        <p:nvSpPr>
          <p:cNvPr id="19" name="AutoShape 19"/>
          <p:cNvSpPr/>
          <p:nvPr/>
        </p:nvSpPr>
        <p:spPr>
          <a:xfrm flipV="1">
            <a:off x="9755285" y="5790649"/>
            <a:ext cx="5542517" cy="26577"/>
          </a:xfrm>
          <a:prstGeom prst="line">
            <a:avLst/>
          </a:prstGeom>
          <a:ln w="38100" cap="flat">
            <a:solidFill>
              <a:srgbClr val="000000"/>
            </a:solidFill>
            <a:prstDash val="solid"/>
            <a:headEnd type="none" w="sm" len="sm"/>
            <a:tailEnd type="none" w="sm" len="sm"/>
          </a:ln>
        </p:spPr>
      </p:sp>
      <p:sp>
        <p:nvSpPr>
          <p:cNvPr id="20" name="AutoShape 20"/>
          <p:cNvSpPr/>
          <p:nvPr/>
        </p:nvSpPr>
        <p:spPr>
          <a:xfrm flipV="1">
            <a:off x="15297893" y="3251293"/>
            <a:ext cx="19049" cy="2520306"/>
          </a:xfrm>
          <a:prstGeom prst="line">
            <a:avLst/>
          </a:prstGeom>
          <a:ln w="38100" cap="flat">
            <a:solidFill>
              <a:srgbClr val="000000"/>
            </a:solidFill>
            <a:prstDash val="solid"/>
            <a:headEnd type="none" w="sm" len="sm"/>
            <a:tailEnd type="none" w="sm" len="sm"/>
          </a:ln>
        </p:spPr>
      </p:sp>
      <p:sp>
        <p:nvSpPr>
          <p:cNvPr id="21" name="AutoShape 21"/>
          <p:cNvSpPr/>
          <p:nvPr/>
        </p:nvSpPr>
        <p:spPr>
          <a:xfrm flipV="1">
            <a:off x="9745761" y="3297426"/>
            <a:ext cx="19049" cy="2520306"/>
          </a:xfrm>
          <a:prstGeom prst="line">
            <a:avLst/>
          </a:prstGeom>
          <a:ln w="38100" cap="flat">
            <a:solidFill>
              <a:srgbClr val="000000"/>
            </a:solidFill>
            <a:prstDash val="solid"/>
            <a:headEnd type="none" w="sm" len="sm"/>
            <a:tailEnd type="none" w="sm" len="sm"/>
          </a:ln>
        </p:spPr>
      </p:sp>
      <p:sp>
        <p:nvSpPr>
          <p:cNvPr id="22" name="TextBox 22"/>
          <p:cNvSpPr txBox="1"/>
          <p:nvPr/>
        </p:nvSpPr>
        <p:spPr>
          <a:xfrm>
            <a:off x="9923211" y="1911171"/>
            <a:ext cx="5399605" cy="397869"/>
          </a:xfrm>
          <a:prstGeom prst="rect">
            <a:avLst/>
          </a:prstGeom>
        </p:spPr>
        <p:txBody>
          <a:bodyPr lIns="0" tIns="0" rIns="0" bIns="0" rtlCol="0" anchor="t">
            <a:spAutoFit/>
          </a:bodyPr>
          <a:lstStyle/>
          <a:p>
            <a:pPr algn="ctr">
              <a:lnSpc>
                <a:spcPts val="3270"/>
              </a:lnSpc>
              <a:spcBef>
                <a:spcPct val="0"/>
              </a:spcBef>
            </a:pPr>
            <a:r>
              <a:rPr lang="en-US" sz="2335" b="1">
                <a:solidFill>
                  <a:srgbClr val="000000"/>
                </a:solidFill>
                <a:latin typeface="Garet Bold"/>
                <a:ea typeface="Garet Bold"/>
                <a:cs typeface="Garet Bold"/>
                <a:sym typeface="Garet Bold"/>
              </a:rPr>
              <a:t>STEP-2</a:t>
            </a:r>
          </a:p>
        </p:txBody>
      </p:sp>
      <p:sp>
        <p:nvSpPr>
          <p:cNvPr id="23" name="AutoShape 23"/>
          <p:cNvSpPr/>
          <p:nvPr/>
        </p:nvSpPr>
        <p:spPr>
          <a:xfrm flipV="1">
            <a:off x="15297802" y="4344397"/>
            <a:ext cx="1595064" cy="0"/>
          </a:xfrm>
          <a:prstGeom prst="line">
            <a:avLst/>
          </a:prstGeom>
          <a:ln w="38100" cap="flat">
            <a:solidFill>
              <a:srgbClr val="000000"/>
            </a:solidFill>
            <a:prstDash val="solid"/>
            <a:headEnd type="none" w="sm" len="sm"/>
            <a:tailEnd type="none" w="sm" len="sm"/>
          </a:ln>
        </p:spPr>
      </p:sp>
      <p:sp>
        <p:nvSpPr>
          <p:cNvPr id="24" name="AutoShape 24"/>
          <p:cNvSpPr/>
          <p:nvPr/>
        </p:nvSpPr>
        <p:spPr>
          <a:xfrm>
            <a:off x="16873816" y="4306297"/>
            <a:ext cx="19050" cy="2093555"/>
          </a:xfrm>
          <a:prstGeom prst="line">
            <a:avLst/>
          </a:prstGeom>
          <a:ln w="38100" cap="flat">
            <a:solidFill>
              <a:srgbClr val="000000"/>
            </a:solidFill>
            <a:prstDash val="solid"/>
            <a:headEnd type="none" w="sm" len="sm"/>
            <a:tailEnd type="arrow" w="med" len="sm"/>
          </a:ln>
        </p:spPr>
      </p:sp>
      <p:sp>
        <p:nvSpPr>
          <p:cNvPr id="25" name="AutoShape 25"/>
          <p:cNvSpPr/>
          <p:nvPr/>
        </p:nvSpPr>
        <p:spPr>
          <a:xfrm flipV="1">
            <a:off x="13345341" y="8663883"/>
            <a:ext cx="4942659" cy="0"/>
          </a:xfrm>
          <a:prstGeom prst="line">
            <a:avLst/>
          </a:prstGeom>
          <a:ln w="38100" cap="flat">
            <a:solidFill>
              <a:srgbClr val="000000"/>
            </a:solidFill>
            <a:prstDash val="solid"/>
            <a:headEnd type="none" w="sm" len="sm"/>
            <a:tailEnd type="none" w="sm" len="sm"/>
          </a:ln>
        </p:spPr>
      </p:sp>
      <p:sp>
        <p:nvSpPr>
          <p:cNvPr id="26" name="TextBox 26"/>
          <p:cNvSpPr txBox="1"/>
          <p:nvPr/>
        </p:nvSpPr>
        <p:spPr>
          <a:xfrm>
            <a:off x="13346883" y="6533375"/>
            <a:ext cx="5125451" cy="2054308"/>
          </a:xfrm>
          <a:prstGeom prst="rect">
            <a:avLst/>
          </a:prstGeom>
        </p:spPr>
        <p:txBody>
          <a:bodyPr lIns="0" tIns="0" rIns="0" bIns="0" rtlCol="0" anchor="t">
            <a:spAutoFit/>
          </a:bodyPr>
          <a:lstStyle/>
          <a:p>
            <a:pPr algn="ctr">
              <a:lnSpc>
                <a:spcPts val="3270"/>
              </a:lnSpc>
            </a:pPr>
            <a:r>
              <a:rPr lang="en-US" sz="2335">
                <a:solidFill>
                  <a:srgbClr val="000000"/>
                </a:solidFill>
                <a:latin typeface="Garet"/>
                <a:ea typeface="Garet"/>
                <a:cs typeface="Garet"/>
                <a:sym typeface="Garet"/>
              </a:rPr>
              <a:t>Gesture Mapping</a:t>
            </a:r>
          </a:p>
          <a:p>
            <a:pPr algn="ctr">
              <a:lnSpc>
                <a:spcPts val="3270"/>
              </a:lnSpc>
            </a:pPr>
            <a:r>
              <a:rPr lang="en-US" sz="2335">
                <a:solidFill>
                  <a:srgbClr val="000000"/>
                </a:solidFill>
                <a:latin typeface="Garet"/>
                <a:ea typeface="Garet"/>
                <a:cs typeface="Garet"/>
                <a:sym typeface="Garet"/>
              </a:rPr>
              <a:t>-Compares extracted features with dataset</a:t>
            </a:r>
          </a:p>
          <a:p>
            <a:pPr algn="ctr">
              <a:lnSpc>
                <a:spcPts val="3270"/>
              </a:lnSpc>
            </a:pPr>
            <a:r>
              <a:rPr lang="en-US" sz="2335">
                <a:solidFill>
                  <a:srgbClr val="000000"/>
                </a:solidFill>
                <a:latin typeface="Garet"/>
                <a:ea typeface="Garet"/>
                <a:cs typeface="Garet"/>
                <a:sym typeface="Garet"/>
              </a:rPr>
              <a:t>-Uses Predefined lookup table</a:t>
            </a:r>
          </a:p>
          <a:p>
            <a:pPr algn="ctr">
              <a:lnSpc>
                <a:spcPts val="3270"/>
              </a:lnSpc>
              <a:spcBef>
                <a:spcPct val="0"/>
              </a:spcBef>
            </a:pPr>
            <a:r>
              <a:rPr lang="en-US" sz="2335">
                <a:solidFill>
                  <a:srgbClr val="000000"/>
                </a:solidFill>
                <a:latin typeface="Garet"/>
                <a:ea typeface="Garet"/>
                <a:cs typeface="Garet"/>
                <a:sym typeface="Garet"/>
              </a:rPr>
              <a:t>-Maps gesture to text</a:t>
            </a:r>
          </a:p>
        </p:txBody>
      </p:sp>
      <p:sp>
        <p:nvSpPr>
          <p:cNvPr id="27" name="AutoShape 27"/>
          <p:cNvSpPr/>
          <p:nvPr/>
        </p:nvSpPr>
        <p:spPr>
          <a:xfrm flipV="1">
            <a:off x="13345341" y="6476225"/>
            <a:ext cx="4942659" cy="0"/>
          </a:xfrm>
          <a:prstGeom prst="line">
            <a:avLst/>
          </a:prstGeom>
          <a:ln w="38100" cap="flat">
            <a:solidFill>
              <a:srgbClr val="000000"/>
            </a:solidFill>
            <a:prstDash val="solid"/>
            <a:headEnd type="none" w="sm" len="sm"/>
            <a:tailEnd type="none" w="sm" len="sm"/>
          </a:ln>
        </p:spPr>
      </p:sp>
      <p:sp>
        <p:nvSpPr>
          <p:cNvPr id="28" name="AutoShape 28"/>
          <p:cNvSpPr/>
          <p:nvPr/>
        </p:nvSpPr>
        <p:spPr>
          <a:xfrm flipV="1">
            <a:off x="13346883" y="6476225"/>
            <a:ext cx="19050" cy="2187658"/>
          </a:xfrm>
          <a:prstGeom prst="line">
            <a:avLst/>
          </a:prstGeom>
          <a:ln w="38100" cap="flat">
            <a:solidFill>
              <a:srgbClr val="000000"/>
            </a:solidFill>
            <a:prstDash val="solid"/>
            <a:headEnd type="none" w="sm" len="sm"/>
            <a:tailEnd type="none" w="sm" len="sm"/>
          </a:ln>
        </p:spPr>
      </p:sp>
      <p:sp>
        <p:nvSpPr>
          <p:cNvPr id="29" name="AutoShape 29"/>
          <p:cNvSpPr/>
          <p:nvPr/>
        </p:nvSpPr>
        <p:spPr>
          <a:xfrm flipV="1">
            <a:off x="18249901" y="6490513"/>
            <a:ext cx="19050" cy="2187658"/>
          </a:xfrm>
          <a:prstGeom prst="line">
            <a:avLst/>
          </a:prstGeom>
          <a:ln w="38100" cap="flat">
            <a:solidFill>
              <a:srgbClr val="000000"/>
            </a:solidFill>
            <a:prstDash val="solid"/>
            <a:headEnd type="none" w="sm" len="sm"/>
            <a:tailEnd type="none" w="sm" len="sm"/>
          </a:ln>
        </p:spPr>
      </p:sp>
      <p:sp>
        <p:nvSpPr>
          <p:cNvPr id="30" name="TextBox 30"/>
          <p:cNvSpPr txBox="1"/>
          <p:nvPr/>
        </p:nvSpPr>
        <p:spPr>
          <a:xfrm>
            <a:off x="14256579" y="8830766"/>
            <a:ext cx="3804523" cy="807444"/>
          </a:xfrm>
          <a:prstGeom prst="rect">
            <a:avLst/>
          </a:prstGeom>
        </p:spPr>
        <p:txBody>
          <a:bodyPr lIns="0" tIns="0" rIns="0" bIns="0" rtlCol="0" anchor="t">
            <a:spAutoFit/>
          </a:bodyPr>
          <a:lstStyle/>
          <a:p>
            <a:pPr algn="ctr">
              <a:lnSpc>
                <a:spcPts val="3270"/>
              </a:lnSpc>
            </a:pPr>
            <a:r>
              <a:rPr lang="en-US" sz="2335" b="1">
                <a:solidFill>
                  <a:srgbClr val="000000"/>
                </a:solidFill>
                <a:latin typeface="Garet Bold"/>
                <a:ea typeface="Garet Bold"/>
                <a:cs typeface="Garet Bold"/>
                <a:sym typeface="Garet Bold"/>
              </a:rPr>
              <a:t>STEP-3</a:t>
            </a:r>
          </a:p>
          <a:p>
            <a:pPr algn="ctr">
              <a:lnSpc>
                <a:spcPts val="3270"/>
              </a:lnSpc>
              <a:spcBef>
                <a:spcPct val="0"/>
              </a:spcBef>
            </a:pPr>
            <a:r>
              <a:rPr lang="en-US" sz="2335" b="1">
                <a:solidFill>
                  <a:srgbClr val="000000"/>
                </a:solidFill>
                <a:latin typeface="Garet Bold"/>
                <a:ea typeface="Garet Bold"/>
                <a:cs typeface="Garet Bold"/>
                <a:sym typeface="Garet Bold"/>
              </a:rPr>
              <a:t>Gesture Recognition</a:t>
            </a:r>
          </a:p>
        </p:txBody>
      </p:sp>
      <p:sp>
        <p:nvSpPr>
          <p:cNvPr id="31" name="AutoShape 31"/>
          <p:cNvSpPr/>
          <p:nvPr/>
        </p:nvSpPr>
        <p:spPr>
          <a:xfrm flipH="1">
            <a:off x="11862853" y="7457300"/>
            <a:ext cx="1520322" cy="0"/>
          </a:xfrm>
          <a:prstGeom prst="line">
            <a:avLst/>
          </a:prstGeom>
          <a:ln w="38100" cap="flat">
            <a:solidFill>
              <a:srgbClr val="000000"/>
            </a:solidFill>
            <a:prstDash val="solid"/>
            <a:headEnd type="none" w="sm" len="sm"/>
            <a:tailEnd type="arrow" w="med" len="sm"/>
          </a:ln>
        </p:spPr>
      </p:sp>
      <p:sp>
        <p:nvSpPr>
          <p:cNvPr id="32" name="TextBox 32"/>
          <p:cNvSpPr txBox="1"/>
          <p:nvPr/>
        </p:nvSpPr>
        <p:spPr>
          <a:xfrm>
            <a:off x="7144064" y="6855451"/>
            <a:ext cx="4531870" cy="1227902"/>
          </a:xfrm>
          <a:prstGeom prst="rect">
            <a:avLst/>
          </a:prstGeom>
        </p:spPr>
        <p:txBody>
          <a:bodyPr lIns="0" tIns="0" rIns="0" bIns="0" rtlCol="0" anchor="t">
            <a:spAutoFit/>
          </a:bodyPr>
          <a:lstStyle/>
          <a:p>
            <a:pPr algn="ctr">
              <a:lnSpc>
                <a:spcPts val="3270"/>
              </a:lnSpc>
            </a:pPr>
            <a:r>
              <a:rPr lang="en-US" sz="2335">
                <a:solidFill>
                  <a:srgbClr val="000000"/>
                </a:solidFill>
                <a:latin typeface="Garet"/>
                <a:ea typeface="Garet"/>
                <a:cs typeface="Garet"/>
                <a:sym typeface="Garet"/>
              </a:rPr>
              <a:t>Displays the recognised Text in LCD display</a:t>
            </a:r>
          </a:p>
          <a:p>
            <a:pPr algn="ctr">
              <a:lnSpc>
                <a:spcPts val="3270"/>
              </a:lnSpc>
              <a:spcBef>
                <a:spcPct val="0"/>
              </a:spcBef>
            </a:pPr>
            <a:endParaRPr lang="en-US" sz="2335">
              <a:solidFill>
                <a:srgbClr val="000000"/>
              </a:solidFill>
              <a:latin typeface="Garet"/>
              <a:ea typeface="Garet"/>
              <a:cs typeface="Garet"/>
              <a:sym typeface="Garet"/>
            </a:endParaRPr>
          </a:p>
        </p:txBody>
      </p:sp>
      <p:sp>
        <p:nvSpPr>
          <p:cNvPr id="33" name="TextBox 33"/>
          <p:cNvSpPr txBox="1"/>
          <p:nvPr/>
        </p:nvSpPr>
        <p:spPr>
          <a:xfrm>
            <a:off x="1028700" y="6828477"/>
            <a:ext cx="4531870" cy="1641105"/>
          </a:xfrm>
          <a:prstGeom prst="rect">
            <a:avLst/>
          </a:prstGeom>
        </p:spPr>
        <p:txBody>
          <a:bodyPr lIns="0" tIns="0" rIns="0" bIns="0" rtlCol="0" anchor="t">
            <a:spAutoFit/>
          </a:bodyPr>
          <a:lstStyle/>
          <a:p>
            <a:pPr algn="ctr">
              <a:lnSpc>
                <a:spcPts val="3270"/>
              </a:lnSpc>
            </a:pPr>
            <a:r>
              <a:rPr lang="en-US" sz="2335">
                <a:solidFill>
                  <a:srgbClr val="000000"/>
                </a:solidFill>
                <a:latin typeface="Garet"/>
                <a:ea typeface="Garet"/>
                <a:cs typeface="Garet"/>
                <a:sym typeface="Garet"/>
              </a:rPr>
              <a:t>This displayed text is synthesized to speech as output from speaker</a:t>
            </a:r>
          </a:p>
          <a:p>
            <a:pPr algn="ctr">
              <a:lnSpc>
                <a:spcPts val="3270"/>
              </a:lnSpc>
              <a:spcBef>
                <a:spcPct val="0"/>
              </a:spcBef>
            </a:pPr>
            <a:endParaRPr lang="en-US" sz="2335">
              <a:solidFill>
                <a:srgbClr val="000000"/>
              </a:solidFill>
              <a:latin typeface="Garet"/>
              <a:ea typeface="Garet"/>
              <a:cs typeface="Garet"/>
              <a:sym typeface="Garet"/>
            </a:endParaRPr>
          </a:p>
        </p:txBody>
      </p:sp>
      <p:sp>
        <p:nvSpPr>
          <p:cNvPr id="34" name="AutoShape 34"/>
          <p:cNvSpPr/>
          <p:nvPr/>
        </p:nvSpPr>
        <p:spPr>
          <a:xfrm flipV="1">
            <a:off x="6920193" y="6490513"/>
            <a:ext cx="4942659" cy="0"/>
          </a:xfrm>
          <a:prstGeom prst="line">
            <a:avLst/>
          </a:prstGeom>
          <a:ln w="38100" cap="flat">
            <a:solidFill>
              <a:srgbClr val="000000"/>
            </a:solidFill>
            <a:prstDash val="solid"/>
            <a:headEnd type="none" w="sm" len="sm"/>
            <a:tailEnd type="none" w="sm" len="sm"/>
          </a:ln>
        </p:spPr>
      </p:sp>
      <p:sp>
        <p:nvSpPr>
          <p:cNvPr id="35" name="AutoShape 35"/>
          <p:cNvSpPr/>
          <p:nvPr/>
        </p:nvSpPr>
        <p:spPr>
          <a:xfrm flipV="1">
            <a:off x="681082" y="6495109"/>
            <a:ext cx="4942659" cy="0"/>
          </a:xfrm>
          <a:prstGeom prst="line">
            <a:avLst/>
          </a:prstGeom>
          <a:ln w="38100" cap="flat">
            <a:solidFill>
              <a:srgbClr val="000000"/>
            </a:solidFill>
            <a:prstDash val="solid"/>
            <a:headEnd type="none" w="sm" len="sm"/>
            <a:tailEnd type="none" w="sm" len="sm"/>
          </a:ln>
        </p:spPr>
      </p:sp>
      <p:sp>
        <p:nvSpPr>
          <p:cNvPr id="36" name="AutoShape 36"/>
          <p:cNvSpPr/>
          <p:nvPr/>
        </p:nvSpPr>
        <p:spPr>
          <a:xfrm flipV="1">
            <a:off x="6920193" y="8682933"/>
            <a:ext cx="4942659" cy="0"/>
          </a:xfrm>
          <a:prstGeom prst="line">
            <a:avLst/>
          </a:prstGeom>
          <a:ln w="38100" cap="flat">
            <a:solidFill>
              <a:srgbClr val="000000"/>
            </a:solidFill>
            <a:prstDash val="solid"/>
            <a:headEnd type="none" w="sm" len="sm"/>
            <a:tailEnd type="none" w="sm" len="sm"/>
          </a:ln>
        </p:spPr>
      </p:sp>
      <p:sp>
        <p:nvSpPr>
          <p:cNvPr id="37" name="AutoShape 37"/>
          <p:cNvSpPr/>
          <p:nvPr/>
        </p:nvSpPr>
        <p:spPr>
          <a:xfrm flipV="1">
            <a:off x="6939243" y="6476059"/>
            <a:ext cx="19050" cy="2187658"/>
          </a:xfrm>
          <a:prstGeom prst="line">
            <a:avLst/>
          </a:prstGeom>
          <a:ln w="38100" cap="flat">
            <a:solidFill>
              <a:srgbClr val="000000"/>
            </a:solidFill>
            <a:prstDash val="solid"/>
            <a:headEnd type="none" w="sm" len="sm"/>
            <a:tailEnd type="none" w="sm" len="sm"/>
          </a:ln>
        </p:spPr>
      </p:sp>
      <p:sp>
        <p:nvSpPr>
          <p:cNvPr id="38" name="AutoShape 38"/>
          <p:cNvSpPr/>
          <p:nvPr/>
        </p:nvSpPr>
        <p:spPr>
          <a:xfrm flipV="1">
            <a:off x="11824753" y="6504966"/>
            <a:ext cx="19050" cy="2187658"/>
          </a:xfrm>
          <a:prstGeom prst="line">
            <a:avLst/>
          </a:prstGeom>
          <a:ln w="38100" cap="flat">
            <a:solidFill>
              <a:srgbClr val="000000"/>
            </a:solidFill>
            <a:prstDash val="solid"/>
            <a:headEnd type="none" w="sm" len="sm"/>
            <a:tailEnd type="none" w="sm" len="sm"/>
          </a:ln>
        </p:spPr>
      </p:sp>
      <p:sp>
        <p:nvSpPr>
          <p:cNvPr id="39" name="AutoShape 39"/>
          <p:cNvSpPr/>
          <p:nvPr/>
        </p:nvSpPr>
        <p:spPr>
          <a:xfrm flipH="1">
            <a:off x="5623741" y="7457300"/>
            <a:ext cx="1520322" cy="0"/>
          </a:xfrm>
          <a:prstGeom prst="line">
            <a:avLst/>
          </a:prstGeom>
          <a:ln w="38100" cap="flat">
            <a:solidFill>
              <a:srgbClr val="000000"/>
            </a:solidFill>
            <a:prstDash val="solid"/>
            <a:headEnd type="none" w="sm" len="sm"/>
            <a:tailEnd type="arrow" w="med" len="sm"/>
          </a:ln>
        </p:spPr>
      </p:sp>
      <p:sp>
        <p:nvSpPr>
          <p:cNvPr id="40" name="AutoShape 40"/>
          <p:cNvSpPr/>
          <p:nvPr/>
        </p:nvSpPr>
        <p:spPr>
          <a:xfrm flipV="1">
            <a:off x="681082" y="8644667"/>
            <a:ext cx="4942659" cy="0"/>
          </a:xfrm>
          <a:prstGeom prst="line">
            <a:avLst/>
          </a:prstGeom>
          <a:ln w="38100" cap="flat">
            <a:solidFill>
              <a:srgbClr val="000000"/>
            </a:solidFill>
            <a:prstDash val="solid"/>
            <a:headEnd type="none" w="sm" len="sm"/>
            <a:tailEnd type="none" w="sm" len="sm"/>
          </a:ln>
        </p:spPr>
      </p:sp>
      <p:sp>
        <p:nvSpPr>
          <p:cNvPr id="41" name="AutoShape 41"/>
          <p:cNvSpPr/>
          <p:nvPr/>
        </p:nvSpPr>
        <p:spPr>
          <a:xfrm flipV="1">
            <a:off x="700131" y="6476391"/>
            <a:ext cx="19050" cy="2187658"/>
          </a:xfrm>
          <a:prstGeom prst="line">
            <a:avLst/>
          </a:prstGeom>
          <a:ln w="38100" cap="flat">
            <a:solidFill>
              <a:srgbClr val="000000"/>
            </a:solidFill>
            <a:prstDash val="solid"/>
            <a:headEnd type="none" w="sm" len="sm"/>
            <a:tailEnd type="none" w="sm" len="sm"/>
          </a:ln>
        </p:spPr>
      </p:sp>
      <p:sp>
        <p:nvSpPr>
          <p:cNvPr id="42" name="AutoShape 42"/>
          <p:cNvSpPr/>
          <p:nvPr/>
        </p:nvSpPr>
        <p:spPr>
          <a:xfrm flipV="1">
            <a:off x="5642791" y="6456843"/>
            <a:ext cx="19050" cy="2187658"/>
          </a:xfrm>
          <a:prstGeom prst="line">
            <a:avLst/>
          </a:prstGeom>
          <a:ln w="38100" cap="flat">
            <a:solidFill>
              <a:srgbClr val="000000"/>
            </a:solidFill>
            <a:prstDash val="solid"/>
            <a:headEnd type="none" w="sm" len="sm"/>
            <a:tailEnd type="none" w="sm" len="sm"/>
          </a:ln>
        </p:spPr>
      </p:sp>
      <p:sp>
        <p:nvSpPr>
          <p:cNvPr id="43" name="TextBox 43"/>
          <p:cNvSpPr txBox="1"/>
          <p:nvPr/>
        </p:nvSpPr>
        <p:spPr>
          <a:xfrm>
            <a:off x="4000053" y="8806758"/>
            <a:ext cx="3804523" cy="1217019"/>
          </a:xfrm>
          <a:prstGeom prst="rect">
            <a:avLst/>
          </a:prstGeom>
        </p:spPr>
        <p:txBody>
          <a:bodyPr lIns="0" tIns="0" rIns="0" bIns="0" rtlCol="0" anchor="t">
            <a:spAutoFit/>
          </a:bodyPr>
          <a:lstStyle/>
          <a:p>
            <a:pPr algn="ctr">
              <a:lnSpc>
                <a:spcPts val="3270"/>
              </a:lnSpc>
            </a:pPr>
            <a:r>
              <a:rPr lang="en-US" sz="2335" b="1">
                <a:solidFill>
                  <a:srgbClr val="000000"/>
                </a:solidFill>
                <a:latin typeface="Garet Bold"/>
                <a:ea typeface="Garet Bold"/>
                <a:cs typeface="Garet Bold"/>
                <a:sym typeface="Garet Bold"/>
              </a:rPr>
              <a:t>STEP-4</a:t>
            </a:r>
          </a:p>
          <a:p>
            <a:pPr algn="ctr">
              <a:lnSpc>
                <a:spcPts val="3270"/>
              </a:lnSpc>
              <a:spcBef>
                <a:spcPct val="0"/>
              </a:spcBef>
            </a:pPr>
            <a:r>
              <a:rPr lang="en-US" sz="2335" b="1">
                <a:solidFill>
                  <a:srgbClr val="000000"/>
                </a:solidFill>
                <a:latin typeface="Garet Bold"/>
                <a:ea typeface="Garet Bold"/>
                <a:cs typeface="Garet Bold"/>
                <a:sym typeface="Garet Bold"/>
              </a:rPr>
              <a:t>Displaying of text and Audio Output</a:t>
            </a:r>
          </a:p>
        </p:txBody>
      </p:sp>
      <p:sp>
        <p:nvSpPr>
          <p:cNvPr id="44" name="TextBox 44"/>
          <p:cNvSpPr txBox="1"/>
          <p:nvPr/>
        </p:nvSpPr>
        <p:spPr>
          <a:xfrm>
            <a:off x="3493087" y="451807"/>
            <a:ext cx="9872846" cy="1101688"/>
          </a:xfrm>
          <a:prstGeom prst="rect">
            <a:avLst/>
          </a:prstGeom>
        </p:spPr>
        <p:txBody>
          <a:bodyPr lIns="0" tIns="0" rIns="0" bIns="0" rtlCol="0" anchor="t">
            <a:spAutoFit/>
          </a:bodyPr>
          <a:lstStyle/>
          <a:p>
            <a:pPr algn="ctr">
              <a:lnSpc>
                <a:spcPts val="8990"/>
              </a:lnSpc>
              <a:spcBef>
                <a:spcPct val="0"/>
              </a:spcBef>
            </a:pPr>
            <a:r>
              <a:rPr lang="en-US" sz="6421">
                <a:solidFill>
                  <a:srgbClr val="000000"/>
                </a:solidFill>
                <a:latin typeface="Archivo Black"/>
                <a:ea typeface="Archivo Black"/>
                <a:cs typeface="Archivo Black"/>
                <a:sym typeface="Archivo Black"/>
              </a:rPr>
              <a:t>Workflow</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 calcmode="lin" valueType="num">
                                      <p:cBhvr additive="base">
                                        <p:cTn id="7"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9">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91586" y="-251778"/>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364" b="-3364"/>
            </a:stretch>
          </a:blipFill>
        </p:spPr>
      </p:sp>
      <p:sp>
        <p:nvSpPr>
          <p:cNvPr id="3" name="Freeform 3"/>
          <p:cNvSpPr/>
          <p:nvPr/>
        </p:nvSpPr>
        <p:spPr>
          <a:xfrm>
            <a:off x="3712055" y="8596125"/>
            <a:ext cx="14052339" cy="1685718"/>
          </a:xfrm>
          <a:custGeom>
            <a:avLst/>
            <a:gdLst/>
            <a:ahLst/>
            <a:cxnLst/>
            <a:rect l="l" t="t" r="r" b="b"/>
            <a:pathLst>
              <a:path w="14052339" h="1685718">
                <a:moveTo>
                  <a:pt x="0" y="0"/>
                </a:moveTo>
                <a:lnTo>
                  <a:pt x="14052339" y="0"/>
                </a:lnTo>
                <a:lnTo>
                  <a:pt x="14052339" y="1685718"/>
                </a:lnTo>
                <a:lnTo>
                  <a:pt x="0" y="1685718"/>
                </a:lnTo>
                <a:lnTo>
                  <a:pt x="0" y="0"/>
                </a:lnTo>
                <a:close/>
              </a:path>
            </a:pathLst>
          </a:custGeom>
          <a:blipFill>
            <a:blip r:embed="rId3"/>
            <a:stretch>
              <a:fillRect t="-11478" b="-11478"/>
            </a:stretch>
          </a:blipFill>
        </p:spPr>
      </p:sp>
      <p:sp>
        <p:nvSpPr>
          <p:cNvPr id="4" name="Freeform 4"/>
          <p:cNvSpPr/>
          <p:nvPr/>
        </p:nvSpPr>
        <p:spPr>
          <a:xfrm>
            <a:off x="14506814" y="3343634"/>
            <a:ext cx="3517815" cy="2797440"/>
          </a:xfrm>
          <a:custGeom>
            <a:avLst/>
            <a:gdLst/>
            <a:ahLst/>
            <a:cxnLst/>
            <a:rect l="l" t="t" r="r" b="b"/>
            <a:pathLst>
              <a:path w="3517815" h="2797440">
                <a:moveTo>
                  <a:pt x="0" y="0"/>
                </a:moveTo>
                <a:lnTo>
                  <a:pt x="3517815" y="0"/>
                </a:lnTo>
                <a:lnTo>
                  <a:pt x="3517815" y="2797440"/>
                </a:lnTo>
                <a:lnTo>
                  <a:pt x="0" y="2797440"/>
                </a:lnTo>
                <a:lnTo>
                  <a:pt x="0" y="0"/>
                </a:lnTo>
                <a:close/>
              </a:path>
            </a:pathLst>
          </a:custGeom>
          <a:blipFill>
            <a:blip r:embed="rId4"/>
            <a:stretch>
              <a:fillRect t="-1762" b="-1762"/>
            </a:stretch>
          </a:blipFill>
        </p:spPr>
      </p:sp>
      <p:sp>
        <p:nvSpPr>
          <p:cNvPr id="5" name="TextBox 5"/>
          <p:cNvSpPr txBox="1"/>
          <p:nvPr/>
        </p:nvSpPr>
        <p:spPr>
          <a:xfrm>
            <a:off x="2022278" y="209913"/>
            <a:ext cx="14243444" cy="1553474"/>
          </a:xfrm>
          <a:prstGeom prst="rect">
            <a:avLst/>
          </a:prstGeom>
        </p:spPr>
        <p:txBody>
          <a:bodyPr lIns="0" tIns="0" rIns="0" bIns="0" rtlCol="0" anchor="t">
            <a:spAutoFit/>
          </a:bodyPr>
          <a:lstStyle/>
          <a:p>
            <a:pPr algn="ctr">
              <a:lnSpc>
                <a:spcPts val="6250"/>
              </a:lnSpc>
              <a:spcBef>
                <a:spcPct val="0"/>
              </a:spcBef>
            </a:pPr>
            <a:r>
              <a:rPr lang="en-US" sz="4464">
                <a:solidFill>
                  <a:srgbClr val="000000"/>
                </a:solidFill>
                <a:latin typeface="Archivo Black"/>
                <a:ea typeface="Archivo Black"/>
                <a:cs typeface="Archivo Black"/>
                <a:sym typeface="Archivo Black"/>
              </a:rPr>
              <a:t>IMAGE PROCESSING TECHNIQUES FOR GESTURE RECOGNITION</a:t>
            </a:r>
          </a:p>
        </p:txBody>
      </p:sp>
      <p:sp>
        <p:nvSpPr>
          <p:cNvPr id="6" name="TextBox 6"/>
          <p:cNvSpPr txBox="1"/>
          <p:nvPr/>
        </p:nvSpPr>
        <p:spPr>
          <a:xfrm>
            <a:off x="83494" y="2261117"/>
            <a:ext cx="4389715" cy="457241"/>
          </a:xfrm>
          <a:prstGeom prst="rect">
            <a:avLst/>
          </a:prstGeom>
        </p:spPr>
        <p:txBody>
          <a:bodyPr lIns="0" tIns="0" rIns="0" bIns="0" rtlCol="0" anchor="t">
            <a:spAutoFit/>
          </a:bodyPr>
          <a:lstStyle/>
          <a:p>
            <a:pPr marL="568889" lvl="1" indent="-284445" algn="ctr">
              <a:lnSpc>
                <a:spcPts val="3688"/>
              </a:lnSpc>
              <a:buFont typeface="Arial"/>
              <a:buChar char="•"/>
            </a:pPr>
            <a:r>
              <a:rPr lang="en-US" sz="2634" b="1" dirty="0" err="1">
                <a:solidFill>
                  <a:srgbClr val="000000"/>
                </a:solidFill>
                <a:latin typeface="Garet Bold"/>
                <a:ea typeface="Garet Bold"/>
                <a:cs typeface="Garet Bold"/>
                <a:sym typeface="Garet Bold"/>
              </a:rPr>
              <a:t>GrayscaleConversion</a:t>
            </a:r>
            <a:endParaRPr lang="en-US" sz="2634" b="1" dirty="0">
              <a:solidFill>
                <a:srgbClr val="000000"/>
              </a:solidFill>
              <a:latin typeface="Garet Bold"/>
              <a:ea typeface="Garet Bold"/>
              <a:cs typeface="Garet Bold"/>
              <a:sym typeface="Garet Bold"/>
            </a:endParaRPr>
          </a:p>
        </p:txBody>
      </p:sp>
      <p:sp>
        <p:nvSpPr>
          <p:cNvPr id="7" name="TextBox 7"/>
          <p:cNvSpPr txBox="1"/>
          <p:nvPr/>
        </p:nvSpPr>
        <p:spPr>
          <a:xfrm>
            <a:off x="1028700" y="2995264"/>
            <a:ext cx="15938225" cy="389255"/>
          </a:xfrm>
          <a:prstGeom prst="rect">
            <a:avLst/>
          </a:prstGeom>
        </p:spPr>
        <p:txBody>
          <a:bodyPr lIns="0" tIns="0" rIns="0" bIns="0" rtlCol="0" anchor="t">
            <a:spAutoFit/>
          </a:bodyPr>
          <a:lstStyle/>
          <a:p>
            <a:pPr marL="496567" lvl="1" indent="-248284" algn="l">
              <a:lnSpc>
                <a:spcPts val="3219"/>
              </a:lnSpc>
              <a:buFont typeface="Arial"/>
              <a:buChar char="•"/>
            </a:pPr>
            <a:r>
              <a:rPr lang="en-US" sz="2299" dirty="0">
                <a:solidFill>
                  <a:srgbClr val="000000"/>
                </a:solidFill>
                <a:latin typeface="Garet"/>
                <a:ea typeface="Garet"/>
                <a:cs typeface="Garet"/>
                <a:sym typeface="Garet"/>
              </a:rPr>
              <a:t>Converts the image to shades of gray (0-255 intensity values), removing color information.</a:t>
            </a:r>
          </a:p>
        </p:txBody>
      </p:sp>
      <p:sp>
        <p:nvSpPr>
          <p:cNvPr id="8" name="TextBox 8"/>
          <p:cNvSpPr txBox="1"/>
          <p:nvPr/>
        </p:nvSpPr>
        <p:spPr>
          <a:xfrm>
            <a:off x="-96349" y="3967061"/>
            <a:ext cx="3421706" cy="457241"/>
          </a:xfrm>
          <a:prstGeom prst="rect">
            <a:avLst/>
          </a:prstGeom>
        </p:spPr>
        <p:txBody>
          <a:bodyPr wrap="square" lIns="0" tIns="0" rIns="0" bIns="0" rtlCol="0" anchor="t">
            <a:spAutoFit/>
          </a:bodyPr>
          <a:lstStyle/>
          <a:p>
            <a:pPr marL="568889" lvl="1" indent="-284445" algn="ctr">
              <a:lnSpc>
                <a:spcPts val="3688"/>
              </a:lnSpc>
              <a:buFont typeface="Arial"/>
              <a:buChar char="•"/>
            </a:pPr>
            <a:r>
              <a:rPr lang="en-US" sz="2634" b="1" dirty="0">
                <a:solidFill>
                  <a:srgbClr val="000000"/>
                </a:solidFill>
                <a:latin typeface="Garet Bold"/>
                <a:ea typeface="Garet Bold"/>
                <a:cs typeface="Garet Bold"/>
                <a:sym typeface="Garet Bold"/>
              </a:rPr>
              <a:t>Gaussian Blur</a:t>
            </a:r>
          </a:p>
        </p:txBody>
      </p:sp>
      <p:sp>
        <p:nvSpPr>
          <p:cNvPr id="9" name="TextBox 9"/>
          <p:cNvSpPr txBox="1"/>
          <p:nvPr/>
        </p:nvSpPr>
        <p:spPr>
          <a:xfrm>
            <a:off x="1004139" y="3306741"/>
            <a:ext cx="15938225" cy="389255"/>
          </a:xfrm>
          <a:prstGeom prst="rect">
            <a:avLst/>
          </a:prstGeom>
        </p:spPr>
        <p:txBody>
          <a:bodyPr lIns="0" tIns="0" rIns="0" bIns="0" rtlCol="0" anchor="t">
            <a:spAutoFit/>
          </a:bodyPr>
          <a:lstStyle/>
          <a:p>
            <a:pPr marL="496567" lvl="1" indent="-248284" algn="l">
              <a:lnSpc>
                <a:spcPts val="3219"/>
              </a:lnSpc>
              <a:buFont typeface="Arial"/>
              <a:buChar char="•"/>
            </a:pPr>
            <a:r>
              <a:rPr lang="en-US" sz="2299" dirty="0">
                <a:solidFill>
                  <a:srgbClr val="000000"/>
                </a:solidFill>
                <a:latin typeface="Garet"/>
                <a:ea typeface="Garet"/>
                <a:cs typeface="Garet"/>
                <a:sym typeface="Garet"/>
              </a:rPr>
              <a:t>Reduces computational complexity while keeping shape details intact.</a:t>
            </a:r>
          </a:p>
        </p:txBody>
      </p:sp>
      <p:sp>
        <p:nvSpPr>
          <p:cNvPr id="10" name="TextBox 10"/>
          <p:cNvSpPr txBox="1"/>
          <p:nvPr/>
        </p:nvSpPr>
        <p:spPr>
          <a:xfrm>
            <a:off x="1174888" y="4754245"/>
            <a:ext cx="15938225" cy="389255"/>
          </a:xfrm>
          <a:prstGeom prst="rect">
            <a:avLst/>
          </a:prstGeom>
        </p:spPr>
        <p:txBody>
          <a:bodyPr lIns="0" tIns="0" rIns="0" bIns="0" rtlCol="0" anchor="t">
            <a:spAutoFit/>
          </a:bodyPr>
          <a:lstStyle/>
          <a:p>
            <a:pPr marL="496567" lvl="1" indent="-248284" algn="l">
              <a:lnSpc>
                <a:spcPts val="3219"/>
              </a:lnSpc>
              <a:buFont typeface="Arial"/>
              <a:buChar char="•"/>
            </a:pPr>
            <a:r>
              <a:rPr lang="en-US" sz="2299">
                <a:solidFill>
                  <a:srgbClr val="000000"/>
                </a:solidFill>
                <a:latin typeface="Garet"/>
                <a:ea typeface="Garet"/>
                <a:cs typeface="Garet"/>
                <a:sym typeface="Garet"/>
              </a:rPr>
              <a:t>Applies a softening filter to reduce noise and smooth the image.</a:t>
            </a:r>
          </a:p>
        </p:txBody>
      </p:sp>
      <p:sp>
        <p:nvSpPr>
          <p:cNvPr id="11" name="TextBox 11"/>
          <p:cNvSpPr txBox="1"/>
          <p:nvPr/>
        </p:nvSpPr>
        <p:spPr>
          <a:xfrm>
            <a:off x="1189174" y="4053068"/>
            <a:ext cx="15938225" cy="789305"/>
          </a:xfrm>
          <a:prstGeom prst="rect">
            <a:avLst/>
          </a:prstGeom>
        </p:spPr>
        <p:txBody>
          <a:bodyPr lIns="0" tIns="0" rIns="0" bIns="0" rtlCol="0" anchor="t">
            <a:spAutoFit/>
          </a:bodyPr>
          <a:lstStyle/>
          <a:p>
            <a:pPr algn="l">
              <a:lnSpc>
                <a:spcPts val="3219"/>
              </a:lnSpc>
            </a:pPr>
            <a:endParaRPr dirty="0"/>
          </a:p>
          <a:p>
            <a:pPr marL="496567" lvl="1" indent="-248284" algn="l">
              <a:lnSpc>
                <a:spcPts val="3219"/>
              </a:lnSpc>
              <a:buFont typeface="Arial"/>
              <a:buChar char="•"/>
            </a:pPr>
            <a:r>
              <a:rPr lang="en-US" sz="2299" dirty="0">
                <a:solidFill>
                  <a:srgbClr val="000000"/>
                </a:solidFill>
                <a:latin typeface="Garet"/>
                <a:ea typeface="Garet"/>
                <a:cs typeface="Garet"/>
                <a:sym typeface="Garet"/>
              </a:rPr>
              <a:t>Eliminates small, irrelevant details, making edge detection more accurate.</a:t>
            </a:r>
          </a:p>
        </p:txBody>
      </p:sp>
      <p:sp>
        <p:nvSpPr>
          <p:cNvPr id="12" name="TextBox 12"/>
          <p:cNvSpPr txBox="1"/>
          <p:nvPr/>
        </p:nvSpPr>
        <p:spPr>
          <a:xfrm>
            <a:off x="83494" y="5305425"/>
            <a:ext cx="4736870" cy="437897"/>
          </a:xfrm>
          <a:prstGeom prst="rect">
            <a:avLst/>
          </a:prstGeom>
        </p:spPr>
        <p:txBody>
          <a:bodyPr lIns="0" tIns="0" rIns="0" bIns="0" rtlCol="0" anchor="t">
            <a:spAutoFit/>
          </a:bodyPr>
          <a:lstStyle/>
          <a:p>
            <a:pPr marL="568889" lvl="1" indent="-284445" algn="ctr">
              <a:lnSpc>
                <a:spcPts val="3688"/>
              </a:lnSpc>
              <a:buFont typeface="Arial"/>
              <a:buChar char="•"/>
            </a:pPr>
            <a:r>
              <a:rPr lang="en-US" sz="2634" b="1">
                <a:solidFill>
                  <a:srgbClr val="000000"/>
                </a:solidFill>
                <a:latin typeface="Garet Bold"/>
                <a:ea typeface="Garet Bold"/>
                <a:cs typeface="Garet Bold"/>
                <a:sym typeface="Garet Bold"/>
              </a:rPr>
              <a:t>Canny Edge Detection</a:t>
            </a:r>
          </a:p>
        </p:txBody>
      </p:sp>
      <p:sp>
        <p:nvSpPr>
          <p:cNvPr id="13" name="TextBox 13"/>
          <p:cNvSpPr txBox="1"/>
          <p:nvPr/>
        </p:nvSpPr>
        <p:spPr>
          <a:xfrm>
            <a:off x="1028700" y="5895722"/>
            <a:ext cx="15938225" cy="789305"/>
          </a:xfrm>
          <a:prstGeom prst="rect">
            <a:avLst/>
          </a:prstGeom>
        </p:spPr>
        <p:txBody>
          <a:bodyPr lIns="0" tIns="0" rIns="0" bIns="0" rtlCol="0" anchor="t">
            <a:spAutoFit/>
          </a:bodyPr>
          <a:lstStyle/>
          <a:p>
            <a:pPr marL="496567" lvl="1" indent="-248284" algn="l">
              <a:lnSpc>
                <a:spcPts val="3219"/>
              </a:lnSpc>
              <a:buFont typeface="Arial"/>
              <a:buChar char="•"/>
            </a:pPr>
            <a:r>
              <a:rPr lang="en-US" sz="2299">
                <a:solidFill>
                  <a:srgbClr val="000000"/>
                </a:solidFill>
                <a:latin typeface="Garet"/>
                <a:ea typeface="Garet"/>
                <a:cs typeface="Garet"/>
                <a:sym typeface="Garet"/>
              </a:rPr>
              <a:t>Detects the sharpest boundaries of an object using gradient changes and helps recognize hand contours effectively for gesture detection.</a:t>
            </a:r>
          </a:p>
        </p:txBody>
      </p:sp>
      <p:sp>
        <p:nvSpPr>
          <p:cNvPr id="14" name="TextBox 14"/>
          <p:cNvSpPr txBox="1"/>
          <p:nvPr/>
        </p:nvSpPr>
        <p:spPr>
          <a:xfrm>
            <a:off x="83494" y="6846952"/>
            <a:ext cx="9670511" cy="437897"/>
          </a:xfrm>
          <a:prstGeom prst="rect">
            <a:avLst/>
          </a:prstGeom>
        </p:spPr>
        <p:txBody>
          <a:bodyPr lIns="0" tIns="0" rIns="0" bIns="0" rtlCol="0" anchor="t">
            <a:spAutoFit/>
          </a:bodyPr>
          <a:lstStyle/>
          <a:p>
            <a:pPr marL="568889" lvl="1" indent="-284445" algn="ctr">
              <a:lnSpc>
                <a:spcPts val="3688"/>
              </a:lnSpc>
              <a:buFont typeface="Arial"/>
              <a:buChar char="•"/>
            </a:pPr>
            <a:r>
              <a:rPr lang="en-US" sz="2634" b="1">
                <a:solidFill>
                  <a:srgbClr val="000000"/>
                </a:solidFill>
                <a:latin typeface="Garet Bold"/>
                <a:ea typeface="Garet Bold"/>
                <a:cs typeface="Garet Bold"/>
                <a:sym typeface="Garet Bold"/>
              </a:rPr>
              <a:t>Flex Sensors &amp; Accelerometer for Higher Accuracy</a:t>
            </a:r>
          </a:p>
        </p:txBody>
      </p:sp>
      <p:sp>
        <p:nvSpPr>
          <p:cNvPr id="15" name="TextBox 15"/>
          <p:cNvSpPr txBox="1"/>
          <p:nvPr/>
        </p:nvSpPr>
        <p:spPr>
          <a:xfrm>
            <a:off x="1028700" y="7437249"/>
            <a:ext cx="15938225" cy="389255"/>
          </a:xfrm>
          <a:prstGeom prst="rect">
            <a:avLst/>
          </a:prstGeom>
        </p:spPr>
        <p:txBody>
          <a:bodyPr lIns="0" tIns="0" rIns="0" bIns="0" rtlCol="0" anchor="t">
            <a:spAutoFit/>
          </a:bodyPr>
          <a:lstStyle/>
          <a:p>
            <a:pPr marL="496567" lvl="1" indent="-248284" algn="l">
              <a:lnSpc>
                <a:spcPts val="3219"/>
              </a:lnSpc>
              <a:buFont typeface="Arial"/>
              <a:buChar char="•"/>
            </a:pPr>
            <a:r>
              <a:rPr lang="en-US" sz="2299">
                <a:solidFill>
                  <a:srgbClr val="000000"/>
                </a:solidFill>
                <a:latin typeface="Garet"/>
                <a:ea typeface="Garet"/>
                <a:cs typeface="Garet"/>
                <a:sym typeface="Garet"/>
              </a:rPr>
              <a:t>Flex Sensors: Detect finger bending, ensuring more detailed hand posture recognition.</a:t>
            </a:r>
          </a:p>
        </p:txBody>
      </p:sp>
      <p:sp>
        <p:nvSpPr>
          <p:cNvPr id="16" name="TextBox 16"/>
          <p:cNvSpPr txBox="1"/>
          <p:nvPr/>
        </p:nvSpPr>
        <p:spPr>
          <a:xfrm>
            <a:off x="1028700" y="7807454"/>
            <a:ext cx="15938225" cy="389255"/>
          </a:xfrm>
          <a:prstGeom prst="rect">
            <a:avLst/>
          </a:prstGeom>
        </p:spPr>
        <p:txBody>
          <a:bodyPr lIns="0" tIns="0" rIns="0" bIns="0" rtlCol="0" anchor="t">
            <a:spAutoFit/>
          </a:bodyPr>
          <a:lstStyle/>
          <a:p>
            <a:pPr marL="496567" lvl="1" indent="-248284" algn="l">
              <a:lnSpc>
                <a:spcPts val="3219"/>
              </a:lnSpc>
              <a:buFont typeface="Arial"/>
              <a:buChar char="•"/>
            </a:pPr>
            <a:r>
              <a:rPr lang="en-US" sz="2299">
                <a:solidFill>
                  <a:srgbClr val="000000"/>
                </a:solidFill>
                <a:latin typeface="Garet"/>
                <a:ea typeface="Garet"/>
                <a:cs typeface="Garet"/>
                <a:sym typeface="Garet"/>
              </a:rPr>
              <a:t>Accelerometer (MPU6050): Captures hand movement (tilt &amp; motion) for dynamic signs.</a:t>
            </a:r>
          </a:p>
        </p:txBody>
      </p:sp>
      <p:sp>
        <p:nvSpPr>
          <p:cNvPr id="17" name="TextBox 17"/>
          <p:cNvSpPr txBox="1"/>
          <p:nvPr/>
        </p:nvSpPr>
        <p:spPr>
          <a:xfrm>
            <a:off x="1028700" y="8177660"/>
            <a:ext cx="15938225" cy="789305"/>
          </a:xfrm>
          <a:prstGeom prst="rect">
            <a:avLst/>
          </a:prstGeom>
        </p:spPr>
        <p:txBody>
          <a:bodyPr lIns="0" tIns="0" rIns="0" bIns="0" rtlCol="0" anchor="t">
            <a:spAutoFit/>
          </a:bodyPr>
          <a:lstStyle/>
          <a:p>
            <a:pPr marL="496567" lvl="1" indent="-248284" algn="l">
              <a:lnSpc>
                <a:spcPts val="3219"/>
              </a:lnSpc>
              <a:buFont typeface="Arial"/>
              <a:buChar char="•"/>
            </a:pPr>
            <a:r>
              <a:rPr lang="en-US" sz="2299">
                <a:solidFill>
                  <a:srgbClr val="000000"/>
                </a:solidFill>
                <a:latin typeface="Garet"/>
                <a:ea typeface="Garet"/>
                <a:cs typeface="Garet"/>
                <a:sym typeface="Garet"/>
              </a:rPr>
              <a:t>Combining image processing + sensor data significantly improves accuracy and reduces errors in recognition.</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364" b="-3364"/>
            </a:stretch>
          </a:blipFill>
        </p:spPr>
      </p:sp>
      <p:sp>
        <p:nvSpPr>
          <p:cNvPr id="3" name="Freeform 3"/>
          <p:cNvSpPr/>
          <p:nvPr/>
        </p:nvSpPr>
        <p:spPr>
          <a:xfrm>
            <a:off x="1199543" y="6347737"/>
            <a:ext cx="4952759" cy="3193582"/>
          </a:xfrm>
          <a:custGeom>
            <a:avLst/>
            <a:gdLst/>
            <a:ahLst/>
            <a:cxnLst/>
            <a:rect l="l" t="t" r="r" b="b"/>
            <a:pathLst>
              <a:path w="4952759" h="3193582">
                <a:moveTo>
                  <a:pt x="0" y="0"/>
                </a:moveTo>
                <a:lnTo>
                  <a:pt x="4952759" y="0"/>
                </a:lnTo>
                <a:lnTo>
                  <a:pt x="4952759" y="3193583"/>
                </a:lnTo>
                <a:lnTo>
                  <a:pt x="0" y="3193583"/>
                </a:lnTo>
                <a:lnTo>
                  <a:pt x="0" y="0"/>
                </a:lnTo>
                <a:close/>
              </a:path>
            </a:pathLst>
          </a:custGeom>
          <a:blipFill>
            <a:blip r:embed="rId3"/>
            <a:stretch>
              <a:fillRect t="-5295" r="-6885"/>
            </a:stretch>
          </a:blipFill>
        </p:spPr>
      </p:sp>
      <p:sp>
        <p:nvSpPr>
          <p:cNvPr id="4" name="Freeform 4"/>
          <p:cNvSpPr/>
          <p:nvPr/>
        </p:nvSpPr>
        <p:spPr>
          <a:xfrm>
            <a:off x="12986146" y="6181090"/>
            <a:ext cx="4273154" cy="3526877"/>
          </a:xfrm>
          <a:custGeom>
            <a:avLst/>
            <a:gdLst/>
            <a:ahLst/>
            <a:cxnLst/>
            <a:rect l="l" t="t" r="r" b="b"/>
            <a:pathLst>
              <a:path w="4273154" h="3526877">
                <a:moveTo>
                  <a:pt x="0" y="0"/>
                </a:moveTo>
                <a:lnTo>
                  <a:pt x="4273154" y="0"/>
                </a:lnTo>
                <a:lnTo>
                  <a:pt x="4273154" y="3526877"/>
                </a:lnTo>
                <a:lnTo>
                  <a:pt x="0" y="3526877"/>
                </a:lnTo>
                <a:lnTo>
                  <a:pt x="0" y="0"/>
                </a:lnTo>
                <a:close/>
              </a:path>
            </a:pathLst>
          </a:custGeom>
          <a:blipFill>
            <a:blip r:embed="rId4"/>
            <a:stretch>
              <a:fillRect t="-3988" b="-3988"/>
            </a:stretch>
          </a:blipFill>
        </p:spPr>
      </p:sp>
      <p:sp>
        <p:nvSpPr>
          <p:cNvPr id="5" name="Freeform 5"/>
          <p:cNvSpPr/>
          <p:nvPr/>
        </p:nvSpPr>
        <p:spPr>
          <a:xfrm>
            <a:off x="7688818" y="5856621"/>
            <a:ext cx="3901296" cy="4123911"/>
          </a:xfrm>
          <a:custGeom>
            <a:avLst/>
            <a:gdLst/>
            <a:ahLst/>
            <a:cxnLst/>
            <a:rect l="l" t="t" r="r" b="b"/>
            <a:pathLst>
              <a:path w="3901296" h="4123911">
                <a:moveTo>
                  <a:pt x="0" y="0"/>
                </a:moveTo>
                <a:lnTo>
                  <a:pt x="3901296" y="0"/>
                </a:lnTo>
                <a:lnTo>
                  <a:pt x="3901296" y="4123911"/>
                </a:lnTo>
                <a:lnTo>
                  <a:pt x="0" y="4123911"/>
                </a:lnTo>
                <a:lnTo>
                  <a:pt x="0" y="0"/>
                </a:lnTo>
                <a:close/>
              </a:path>
            </a:pathLst>
          </a:custGeom>
          <a:blipFill>
            <a:blip r:embed="rId5"/>
            <a:stretch>
              <a:fillRect r="-5706"/>
            </a:stretch>
          </a:blipFill>
        </p:spPr>
      </p:sp>
      <p:sp>
        <p:nvSpPr>
          <p:cNvPr id="6" name="TextBox 6"/>
          <p:cNvSpPr txBox="1"/>
          <p:nvPr/>
        </p:nvSpPr>
        <p:spPr>
          <a:xfrm>
            <a:off x="1758831" y="376037"/>
            <a:ext cx="14243444" cy="762899"/>
          </a:xfrm>
          <a:prstGeom prst="rect">
            <a:avLst/>
          </a:prstGeom>
        </p:spPr>
        <p:txBody>
          <a:bodyPr lIns="0" tIns="0" rIns="0" bIns="0" rtlCol="0" anchor="t">
            <a:spAutoFit/>
          </a:bodyPr>
          <a:lstStyle/>
          <a:p>
            <a:pPr algn="ctr">
              <a:lnSpc>
                <a:spcPts val="6250"/>
              </a:lnSpc>
              <a:spcBef>
                <a:spcPct val="0"/>
              </a:spcBef>
            </a:pPr>
            <a:r>
              <a:rPr lang="en-US" sz="4464">
                <a:solidFill>
                  <a:srgbClr val="000000"/>
                </a:solidFill>
                <a:latin typeface="Archivo Black"/>
                <a:ea typeface="Archivo Black"/>
                <a:cs typeface="Archivo Black"/>
                <a:sym typeface="Archivo Black"/>
              </a:rPr>
              <a:t>FUTURE SCOPE</a:t>
            </a:r>
          </a:p>
        </p:txBody>
      </p:sp>
      <p:sp>
        <p:nvSpPr>
          <p:cNvPr id="7" name="TextBox 7"/>
          <p:cNvSpPr txBox="1"/>
          <p:nvPr/>
        </p:nvSpPr>
        <p:spPr>
          <a:xfrm>
            <a:off x="120150" y="2015236"/>
            <a:ext cx="6788825" cy="437897"/>
          </a:xfrm>
          <a:prstGeom prst="rect">
            <a:avLst/>
          </a:prstGeom>
        </p:spPr>
        <p:txBody>
          <a:bodyPr lIns="0" tIns="0" rIns="0" bIns="0" rtlCol="0" anchor="t">
            <a:spAutoFit/>
          </a:bodyPr>
          <a:lstStyle/>
          <a:p>
            <a:pPr marL="568889" lvl="1" indent="-284445" algn="ctr">
              <a:lnSpc>
                <a:spcPts val="3688"/>
              </a:lnSpc>
              <a:buFont typeface="Arial"/>
              <a:buChar char="•"/>
            </a:pPr>
            <a:r>
              <a:rPr lang="en-US" sz="2634" b="1">
                <a:solidFill>
                  <a:srgbClr val="000000"/>
                </a:solidFill>
                <a:latin typeface="Garet Bold"/>
                <a:ea typeface="Garet Bold"/>
                <a:cs typeface="Garet Bold"/>
                <a:sym typeface="Garet Bold"/>
              </a:rPr>
              <a:t>AI-Powered Gesture Recognition :   </a:t>
            </a:r>
          </a:p>
        </p:txBody>
      </p:sp>
      <p:sp>
        <p:nvSpPr>
          <p:cNvPr id="8" name="TextBox 8"/>
          <p:cNvSpPr txBox="1"/>
          <p:nvPr/>
        </p:nvSpPr>
        <p:spPr>
          <a:xfrm>
            <a:off x="6801072" y="2005711"/>
            <a:ext cx="15938225" cy="789305"/>
          </a:xfrm>
          <a:prstGeom prst="rect">
            <a:avLst/>
          </a:prstGeom>
        </p:spPr>
        <p:txBody>
          <a:bodyPr lIns="0" tIns="0" rIns="0" bIns="0" rtlCol="0" anchor="t">
            <a:spAutoFit/>
          </a:bodyPr>
          <a:lstStyle/>
          <a:p>
            <a:pPr algn="l">
              <a:lnSpc>
                <a:spcPts val="3219"/>
              </a:lnSpc>
            </a:pPr>
            <a:r>
              <a:rPr lang="en-US" sz="2299">
                <a:solidFill>
                  <a:srgbClr val="000000"/>
                </a:solidFill>
                <a:latin typeface="Garet"/>
                <a:ea typeface="Garet"/>
                <a:cs typeface="Garet"/>
                <a:sym typeface="Garet"/>
              </a:rPr>
              <a:t>Integrating Machine Learning (CNNs, LSTMs) can help the glove adapt </a:t>
            </a:r>
          </a:p>
          <a:p>
            <a:pPr algn="l">
              <a:lnSpc>
                <a:spcPts val="3219"/>
              </a:lnSpc>
            </a:pPr>
            <a:r>
              <a:rPr lang="en-US" sz="2299">
                <a:solidFill>
                  <a:srgbClr val="000000"/>
                </a:solidFill>
                <a:latin typeface="Garet"/>
                <a:ea typeface="Garet"/>
                <a:cs typeface="Garet"/>
                <a:sym typeface="Garet"/>
              </a:rPr>
              <a:t>&amp; learn new gestures with more accuracy and ease.</a:t>
            </a:r>
          </a:p>
        </p:txBody>
      </p:sp>
      <p:sp>
        <p:nvSpPr>
          <p:cNvPr id="9" name="TextBox 9"/>
          <p:cNvSpPr txBox="1"/>
          <p:nvPr/>
        </p:nvSpPr>
        <p:spPr>
          <a:xfrm>
            <a:off x="122147" y="3229606"/>
            <a:ext cx="6786827" cy="904622"/>
          </a:xfrm>
          <a:prstGeom prst="rect">
            <a:avLst/>
          </a:prstGeom>
        </p:spPr>
        <p:txBody>
          <a:bodyPr lIns="0" tIns="0" rIns="0" bIns="0" rtlCol="0" anchor="t">
            <a:spAutoFit/>
          </a:bodyPr>
          <a:lstStyle/>
          <a:p>
            <a:pPr marL="568889" lvl="1" indent="-284445" algn="l">
              <a:lnSpc>
                <a:spcPts val="3688"/>
              </a:lnSpc>
              <a:buFont typeface="Arial"/>
              <a:buChar char="•"/>
            </a:pPr>
            <a:r>
              <a:rPr lang="en-US" sz="2634" b="1">
                <a:solidFill>
                  <a:srgbClr val="000000"/>
                </a:solidFill>
                <a:latin typeface="Garet Bold"/>
                <a:ea typeface="Garet Bold"/>
                <a:cs typeface="Garet Bold"/>
                <a:sym typeface="Garet Bold"/>
              </a:rPr>
              <a:t>Multilingual &amp; Customizable  : Speech Output</a:t>
            </a:r>
          </a:p>
        </p:txBody>
      </p:sp>
      <p:sp>
        <p:nvSpPr>
          <p:cNvPr id="10" name="TextBox 10"/>
          <p:cNvSpPr txBox="1"/>
          <p:nvPr/>
        </p:nvSpPr>
        <p:spPr>
          <a:xfrm>
            <a:off x="6786827" y="3320224"/>
            <a:ext cx="15938225" cy="789305"/>
          </a:xfrm>
          <a:prstGeom prst="rect">
            <a:avLst/>
          </a:prstGeom>
        </p:spPr>
        <p:txBody>
          <a:bodyPr lIns="0" tIns="0" rIns="0" bIns="0" rtlCol="0" anchor="t">
            <a:spAutoFit/>
          </a:bodyPr>
          <a:lstStyle/>
          <a:p>
            <a:pPr algn="l">
              <a:lnSpc>
                <a:spcPts val="3219"/>
              </a:lnSpc>
            </a:pPr>
            <a:r>
              <a:rPr lang="en-US" sz="2299">
                <a:solidFill>
                  <a:srgbClr val="000000"/>
                </a:solidFill>
                <a:latin typeface="Garet"/>
                <a:ea typeface="Garet"/>
                <a:cs typeface="Garet"/>
                <a:sym typeface="Garet"/>
              </a:rPr>
              <a:t>Users can select their preferred language (English, Hindi, Telugu, etc.) </a:t>
            </a:r>
          </a:p>
          <a:p>
            <a:pPr algn="l">
              <a:lnSpc>
                <a:spcPts val="3219"/>
              </a:lnSpc>
            </a:pPr>
            <a:r>
              <a:rPr lang="en-US" sz="2299">
                <a:solidFill>
                  <a:srgbClr val="000000"/>
                </a:solidFill>
                <a:latin typeface="Garet"/>
                <a:ea typeface="Garet"/>
                <a:cs typeface="Garet"/>
                <a:sym typeface="Garet"/>
              </a:rPr>
              <a:t>for speech conversion.</a:t>
            </a:r>
          </a:p>
        </p:txBody>
      </p:sp>
      <p:sp>
        <p:nvSpPr>
          <p:cNvPr id="11" name="TextBox 11"/>
          <p:cNvSpPr txBox="1"/>
          <p:nvPr/>
        </p:nvSpPr>
        <p:spPr>
          <a:xfrm>
            <a:off x="122147" y="4672139"/>
            <a:ext cx="6030155" cy="904622"/>
          </a:xfrm>
          <a:prstGeom prst="rect">
            <a:avLst/>
          </a:prstGeom>
        </p:spPr>
        <p:txBody>
          <a:bodyPr lIns="0" tIns="0" rIns="0" bIns="0" rtlCol="0" anchor="t">
            <a:spAutoFit/>
          </a:bodyPr>
          <a:lstStyle/>
          <a:p>
            <a:pPr marL="568889" lvl="1" indent="-284445" algn="ctr">
              <a:lnSpc>
                <a:spcPts val="3688"/>
              </a:lnSpc>
              <a:buFont typeface="Arial"/>
              <a:buChar char="•"/>
            </a:pPr>
            <a:r>
              <a:rPr lang="en-US" sz="2634" b="1">
                <a:solidFill>
                  <a:srgbClr val="000000"/>
                </a:solidFill>
                <a:latin typeface="Garet Bold"/>
                <a:ea typeface="Garet Bold"/>
                <a:cs typeface="Garet Bold"/>
                <a:sym typeface="Garet Bold"/>
              </a:rPr>
              <a:t>IoT Connectivity for Remote :     Communication</a:t>
            </a:r>
          </a:p>
        </p:txBody>
      </p:sp>
      <p:sp>
        <p:nvSpPr>
          <p:cNvPr id="12" name="TextBox 12"/>
          <p:cNvSpPr txBox="1"/>
          <p:nvPr/>
        </p:nvSpPr>
        <p:spPr>
          <a:xfrm>
            <a:off x="6786827" y="4725035"/>
            <a:ext cx="15938225" cy="789305"/>
          </a:xfrm>
          <a:prstGeom prst="rect">
            <a:avLst/>
          </a:prstGeom>
        </p:spPr>
        <p:txBody>
          <a:bodyPr lIns="0" tIns="0" rIns="0" bIns="0" rtlCol="0" anchor="t">
            <a:spAutoFit/>
          </a:bodyPr>
          <a:lstStyle/>
          <a:p>
            <a:pPr algn="l">
              <a:lnSpc>
                <a:spcPts val="3219"/>
              </a:lnSpc>
            </a:pPr>
            <a:r>
              <a:rPr lang="en-US" sz="2299">
                <a:solidFill>
                  <a:srgbClr val="000000"/>
                </a:solidFill>
                <a:latin typeface="Garet"/>
                <a:ea typeface="Garet"/>
                <a:cs typeface="Garet"/>
                <a:sym typeface="Garet"/>
              </a:rPr>
              <a:t>Sending recognized text messages or voice output via Bluetooth/WiFi </a:t>
            </a:r>
          </a:p>
          <a:p>
            <a:pPr algn="l">
              <a:lnSpc>
                <a:spcPts val="3219"/>
              </a:lnSpc>
            </a:pPr>
            <a:r>
              <a:rPr lang="en-US" sz="2299">
                <a:solidFill>
                  <a:srgbClr val="000000"/>
                </a:solidFill>
                <a:latin typeface="Garet"/>
                <a:ea typeface="Garet"/>
                <a:cs typeface="Garet"/>
                <a:sym typeface="Garet"/>
              </a:rPr>
              <a:t> to smartphones or hearing-impaired users.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364" b="-3364"/>
            </a:stretch>
          </a:blipFill>
        </p:spPr>
      </p:sp>
      <p:sp>
        <p:nvSpPr>
          <p:cNvPr id="3" name="TextBox 3"/>
          <p:cNvSpPr txBox="1"/>
          <p:nvPr/>
        </p:nvSpPr>
        <p:spPr>
          <a:xfrm>
            <a:off x="5280256" y="184755"/>
            <a:ext cx="6577711" cy="843945"/>
          </a:xfrm>
          <a:prstGeom prst="rect">
            <a:avLst/>
          </a:prstGeom>
        </p:spPr>
        <p:txBody>
          <a:bodyPr lIns="0" tIns="0" rIns="0" bIns="0" rtlCol="0" anchor="t">
            <a:spAutoFit/>
          </a:bodyPr>
          <a:lstStyle/>
          <a:p>
            <a:pPr algn="ctr">
              <a:lnSpc>
                <a:spcPts val="6830"/>
              </a:lnSpc>
              <a:spcBef>
                <a:spcPct val="0"/>
              </a:spcBef>
            </a:pPr>
            <a:r>
              <a:rPr lang="en-US" sz="4879">
                <a:solidFill>
                  <a:srgbClr val="000000"/>
                </a:solidFill>
                <a:latin typeface="Archivo Black"/>
                <a:ea typeface="Archivo Black"/>
                <a:cs typeface="Archivo Black"/>
                <a:sym typeface="Archivo Black"/>
              </a:rPr>
              <a:t>REFERENCES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2200</TotalTime>
  <Words>826</Words>
  <Application>Microsoft Office PowerPoint</Application>
  <PresentationFormat>Custom</PresentationFormat>
  <Paragraphs>96</Paragraphs>
  <Slides>10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Garet Bold</vt:lpstr>
      <vt:lpstr>Garet</vt:lpstr>
      <vt:lpstr>Arial</vt:lpstr>
      <vt:lpstr>Calibri</vt:lpstr>
      <vt:lpstr>Archivo Black</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Real-Time Sign Language Interpretation to Speech System</dc:title>
  <dc:creator>Chanakya Yellumahanthi</dc:creator>
  <cp:lastModifiedBy>Chanakya Yellumahanthi</cp:lastModifiedBy>
  <cp:revision>12</cp:revision>
  <dcterms:created xsi:type="dcterms:W3CDTF">2006-08-16T00:00:00Z</dcterms:created>
  <dcterms:modified xsi:type="dcterms:W3CDTF">2025-04-06T09:01:21Z</dcterms:modified>
  <dc:identifier>DAGelY1gwB4</dc:identifier>
</cp:coreProperties>
</file>